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23"/>
  </p:sldMasterIdLst>
  <p:notesMasterIdLst>
    <p:notesMasterId r:id="rId108"/>
  </p:notesMasterIdLst>
  <p:handoutMasterIdLst>
    <p:handoutMasterId r:id="rId109"/>
  </p:handoutMasterIdLst>
  <p:sldIdLst>
    <p:sldId id="671" r:id="rId24"/>
    <p:sldId id="691" r:id="rId25"/>
    <p:sldId id="721" r:id="rId26"/>
    <p:sldId id="585" r:id="rId27"/>
    <p:sldId id="591" r:id="rId28"/>
    <p:sldId id="722" r:id="rId29"/>
    <p:sldId id="723" r:id="rId30"/>
    <p:sldId id="891" r:id="rId31"/>
    <p:sldId id="937" r:id="rId32"/>
    <p:sldId id="850" r:id="rId33"/>
    <p:sldId id="726" r:id="rId34"/>
    <p:sldId id="887" r:id="rId35"/>
    <p:sldId id="894" r:id="rId36"/>
    <p:sldId id="895" r:id="rId37"/>
    <p:sldId id="674" r:id="rId38"/>
    <p:sldId id="744" r:id="rId39"/>
    <p:sldId id="745" r:id="rId40"/>
    <p:sldId id="747" r:id="rId41"/>
    <p:sldId id="786" r:id="rId42"/>
    <p:sldId id="681" r:id="rId43"/>
    <p:sldId id="787" r:id="rId44"/>
    <p:sldId id="260" r:id="rId45"/>
    <p:sldId id="750" r:id="rId46"/>
    <p:sldId id="751" r:id="rId47"/>
    <p:sldId id="899" r:id="rId48"/>
    <p:sldId id="263" r:id="rId49"/>
    <p:sldId id="264" r:id="rId50"/>
    <p:sldId id="900" r:id="rId51"/>
    <p:sldId id="910" r:id="rId52"/>
    <p:sldId id="898" r:id="rId53"/>
    <p:sldId id="732" r:id="rId54"/>
    <p:sldId id="731" r:id="rId55"/>
    <p:sldId id="741" r:id="rId56"/>
    <p:sldId id="781" r:id="rId57"/>
    <p:sldId id="735" r:id="rId58"/>
    <p:sldId id="742" r:id="rId59"/>
    <p:sldId id="938" r:id="rId60"/>
    <p:sldId id="690" r:id="rId61"/>
    <p:sldId id="939" r:id="rId62"/>
    <p:sldId id="918" r:id="rId63"/>
    <p:sldId id="940" r:id="rId64"/>
    <p:sldId id="920" r:id="rId65"/>
    <p:sldId id="921" r:id="rId66"/>
    <p:sldId id="922" r:id="rId67"/>
    <p:sldId id="923" r:id="rId68"/>
    <p:sldId id="924" r:id="rId69"/>
    <p:sldId id="757" r:id="rId70"/>
    <p:sldId id="733" r:id="rId71"/>
    <p:sldId id="729" r:id="rId72"/>
    <p:sldId id="926" r:id="rId73"/>
    <p:sldId id="927" r:id="rId74"/>
    <p:sldId id="928" r:id="rId75"/>
    <p:sldId id="777" r:id="rId76"/>
    <p:sldId id="759" r:id="rId77"/>
    <p:sldId id="258" r:id="rId78"/>
    <p:sldId id="760" r:id="rId79"/>
    <p:sldId id="925" r:id="rId80"/>
    <p:sldId id="728" r:id="rId81"/>
    <p:sldId id="730" r:id="rId82"/>
    <p:sldId id="912" r:id="rId83"/>
    <p:sldId id="892" r:id="rId84"/>
    <p:sldId id="737" r:id="rId85"/>
    <p:sldId id="913" r:id="rId86"/>
    <p:sldId id="914" r:id="rId87"/>
    <p:sldId id="915" r:id="rId88"/>
    <p:sldId id="916" r:id="rId89"/>
    <p:sldId id="929" r:id="rId90"/>
    <p:sldId id="930" r:id="rId91"/>
    <p:sldId id="931" r:id="rId92"/>
    <p:sldId id="932" r:id="rId93"/>
    <p:sldId id="734" r:id="rId94"/>
    <p:sldId id="261" r:id="rId95"/>
    <p:sldId id="262" r:id="rId96"/>
    <p:sldId id="736" r:id="rId97"/>
    <p:sldId id="934" r:id="rId98"/>
    <p:sldId id="738" r:id="rId99"/>
    <p:sldId id="783" r:id="rId100"/>
    <p:sldId id="935" r:id="rId101"/>
    <p:sldId id="936" r:id="rId102"/>
    <p:sldId id="851" r:id="rId103"/>
    <p:sldId id="779" r:id="rId104"/>
    <p:sldId id="256" r:id="rId105"/>
    <p:sldId id="724" r:id="rId106"/>
    <p:sldId id="725" r:id="rId10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yth, Alison" initials="AME" lastIdx="1" clrIdx="0"/>
  <p:cmAuthor id="1" name="Rich Mason" initials="ram" lastIdx="2" clrIdx="1"/>
  <p:cmAuthor id="2" name="newuser" initials="n" lastIdx="1" clrIdx="2"/>
  <p:cmAuthor id="3" name="Zubrow, Alexis" initials="ZA" lastIdx="1" clrIdx="3">
    <p:extLst>
      <p:ext uri="{19B8F6BF-5375-455C-9EA6-DF929625EA0E}">
        <p15:presenceInfo xmlns:p15="http://schemas.microsoft.com/office/powerpoint/2012/main" userId="S-1-5-21-1339303556-449845944-1601390327-258611" providerId="AD"/>
      </p:ext>
    </p:extLst>
  </p:cmAuthor>
  <p:cmAuthor id="4" name="Eyth, Alison" initials="EA" lastIdx="13" clrIdx="4">
    <p:extLst>
      <p:ext uri="{19B8F6BF-5375-455C-9EA6-DF929625EA0E}">
        <p15:presenceInfo xmlns:p15="http://schemas.microsoft.com/office/powerpoint/2012/main" userId="S-1-5-21-1339303556-449845944-1601390327-223308" providerId="AD"/>
      </p:ext>
    </p:extLst>
  </p:cmAuthor>
  <p:cmAuthor id="5" name="Vukovich, Jeffrey" initials="VJ" lastIdx="11" clrIdx="5">
    <p:extLst>
      <p:ext uri="{19B8F6BF-5375-455C-9EA6-DF929625EA0E}">
        <p15:presenceInfo xmlns:p15="http://schemas.microsoft.com/office/powerpoint/2012/main" userId="S-1-5-21-1339303556-449845944-1601390327-374485" providerId="AD"/>
      </p:ext>
    </p:extLst>
  </p:cmAuthor>
  <p:cmAuthor id="6" name="Eyth, Alison" initials="EA [2]" lastIdx="2" clrIdx="6">
    <p:extLst>
      <p:ext uri="{19B8F6BF-5375-455C-9EA6-DF929625EA0E}">
        <p15:presenceInfo xmlns:p15="http://schemas.microsoft.com/office/powerpoint/2012/main" userId="S::Eyth.Alison@epa.gov::649d2ced-6280-4c44-830a-d941bed67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61" autoAdjust="0"/>
    <p:restoredTop sz="88881" autoAdjust="0"/>
  </p:normalViewPr>
  <p:slideViewPr>
    <p:cSldViewPr>
      <p:cViewPr varScale="1">
        <p:scale>
          <a:sx n="72" d="100"/>
          <a:sy n="72" d="100"/>
        </p:scale>
        <p:origin x="108"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000"/>
    </p:cViewPr>
  </p:sorterViewPr>
  <p:notesViewPr>
    <p:cSldViewPr>
      <p:cViewPr varScale="1">
        <p:scale>
          <a:sx n="60" d="100"/>
          <a:sy n="60" d="100"/>
        </p:scale>
        <p:origin x="-200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customXml" Target="../customXml/item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viewProps" Target="viewProps.xml"/><Relationship Id="rId16" Type="http://schemas.openxmlformats.org/officeDocument/2006/relationships/customXml" Target="../customXml/item16.xml"/><Relationship Id="rId107" Type="http://schemas.openxmlformats.org/officeDocument/2006/relationships/slide" Target="slides/slide84.xml"/><Relationship Id="rId11" Type="http://schemas.openxmlformats.org/officeDocument/2006/relationships/customXml" Target="../customXml/item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slide" Target="slides/slide56.xml"/><Relationship Id="rId87" Type="http://schemas.openxmlformats.org/officeDocument/2006/relationships/slide" Target="slides/slide64.xml"/><Relationship Id="rId102" Type="http://schemas.openxmlformats.org/officeDocument/2006/relationships/slide" Target="slides/slide79.xml"/><Relationship Id="rId110" Type="http://schemas.openxmlformats.org/officeDocument/2006/relationships/commentAuthors" Target="commentAuthors.xml"/><Relationship Id="rId115" Type="http://schemas.microsoft.com/office/2016/11/relationships/changesInfo" Target="changesInfos/changesInfo1.xml"/><Relationship Id="rId5" Type="http://schemas.openxmlformats.org/officeDocument/2006/relationships/customXml" Target="../customXml/item5.xml"/><Relationship Id="rId61" Type="http://schemas.openxmlformats.org/officeDocument/2006/relationships/slide" Target="slides/slide38.xml"/><Relationship Id="rId82" Type="http://schemas.openxmlformats.org/officeDocument/2006/relationships/slide" Target="slides/slide59.xml"/><Relationship Id="rId90" Type="http://schemas.openxmlformats.org/officeDocument/2006/relationships/slide" Target="slides/slide67.xml"/><Relationship Id="rId95" Type="http://schemas.openxmlformats.org/officeDocument/2006/relationships/slide" Target="slides/slide72.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13"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slide" Target="slides/slide62.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103" Type="http://schemas.openxmlformats.org/officeDocument/2006/relationships/slide" Target="slides/slide80.xml"/><Relationship Id="rId108" Type="http://schemas.openxmlformats.org/officeDocument/2006/relationships/notesMaster" Target="notesMasters/notesMaster1.xml"/><Relationship Id="rId20" Type="http://schemas.openxmlformats.org/officeDocument/2006/relationships/customXml" Target="../customXml/item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1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Master" Target="slideMasters/slideMaster1.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slide" Target="slides/slide83.xml"/><Relationship Id="rId114" Type="http://schemas.openxmlformats.org/officeDocument/2006/relationships/tableStyles" Target="tableStyles.xml"/><Relationship Id="rId10" Type="http://schemas.openxmlformats.org/officeDocument/2006/relationships/customXml" Target="../customXml/item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6.xml"/><Relationship Id="rId109" Type="http://schemas.openxmlformats.org/officeDocument/2006/relationships/handoutMaster" Target="handoutMasters/handoutMaster1.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7" Type="http://schemas.openxmlformats.org/officeDocument/2006/relationships/customXml" Target="../customXml/item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customXml" Target="../customXml/item2.xml"/><Relationship Id="rId2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yth, Alison" userId="649d2ced-6280-4c44-830a-d941bed67d1a" providerId="ADAL" clId="{1264B289-2865-4223-93BC-01499B9272F6}"/>
    <pc:docChg chg="undo custSel addSld delSld modSld sldOrd">
      <pc:chgData name="Eyth, Alison" userId="649d2ced-6280-4c44-830a-d941bed67d1a" providerId="ADAL" clId="{1264B289-2865-4223-93BC-01499B9272F6}" dt="2019-09-25T22:40:32.160" v="5471"/>
      <pc:docMkLst>
        <pc:docMk/>
      </pc:docMkLst>
      <pc:sldChg chg="modSp">
        <pc:chgData name="Eyth, Alison" userId="649d2ced-6280-4c44-830a-d941bed67d1a" providerId="ADAL" clId="{1264B289-2865-4223-93BC-01499B9272F6}" dt="2019-09-25T22:32:58.888" v="4998" actId="14100"/>
        <pc:sldMkLst>
          <pc:docMk/>
          <pc:sldMk cId="3901025431" sldId="256"/>
        </pc:sldMkLst>
        <pc:spChg chg="mod">
          <ac:chgData name="Eyth, Alison" userId="649d2ced-6280-4c44-830a-d941bed67d1a" providerId="ADAL" clId="{1264B289-2865-4223-93BC-01499B9272F6}" dt="2019-09-25T22:32:58.888" v="4998" actId="14100"/>
          <ac:spMkLst>
            <pc:docMk/>
            <pc:sldMk cId="3901025431" sldId="256"/>
            <ac:spMk id="5" creationId="{0EB53D3B-FB1F-41BE-89A6-33CB0E48277B}"/>
          </ac:spMkLst>
        </pc:spChg>
      </pc:sldChg>
      <pc:sldChg chg="modSp add setBg">
        <pc:chgData name="Eyth, Alison" userId="649d2ced-6280-4c44-830a-d941bed67d1a" providerId="ADAL" clId="{1264B289-2865-4223-93BC-01499B9272F6}" dt="2019-09-25T22:00:04.443" v="3513"/>
        <pc:sldMkLst>
          <pc:docMk/>
          <pc:sldMk cId="2136695604" sldId="258"/>
        </pc:sldMkLst>
        <pc:spChg chg="mod">
          <ac:chgData name="Eyth, Alison" userId="649d2ced-6280-4c44-830a-d941bed67d1a" providerId="ADAL" clId="{1264B289-2865-4223-93BC-01499B9272F6}" dt="2019-09-25T21:59:09.226" v="3468" actId="20577"/>
          <ac:spMkLst>
            <pc:docMk/>
            <pc:sldMk cId="2136695604" sldId="258"/>
            <ac:spMk id="2" creationId="{EB43CB8B-24F3-4125-93C6-9AF0820D6441}"/>
          </ac:spMkLst>
        </pc:spChg>
        <pc:spChg chg="mod">
          <ac:chgData name="Eyth, Alison" userId="649d2ced-6280-4c44-830a-d941bed67d1a" providerId="ADAL" clId="{1264B289-2865-4223-93BC-01499B9272F6}" dt="2019-09-25T22:00:04.443" v="3513"/>
          <ac:spMkLst>
            <pc:docMk/>
            <pc:sldMk cId="2136695604" sldId="258"/>
            <ac:spMk id="3" creationId="{E0A9E696-E677-4216-98D7-1598EDC59EA4}"/>
          </ac:spMkLst>
        </pc:spChg>
      </pc:sldChg>
      <pc:sldChg chg="del">
        <pc:chgData name="Eyth, Alison" userId="649d2ced-6280-4c44-830a-d941bed67d1a" providerId="ADAL" clId="{1264B289-2865-4223-93BC-01499B9272F6}" dt="2019-09-25T22:33:00.865" v="4999" actId="2696"/>
        <pc:sldMkLst>
          <pc:docMk/>
          <pc:sldMk cId="655553502" sldId="259"/>
        </pc:sldMkLst>
      </pc:sldChg>
      <pc:sldChg chg="modSp">
        <pc:chgData name="Eyth, Alison" userId="649d2ced-6280-4c44-830a-d941bed67d1a" providerId="ADAL" clId="{1264B289-2865-4223-93BC-01499B9272F6}" dt="2019-09-25T20:53:54.265" v="2013" actId="20577"/>
        <pc:sldMkLst>
          <pc:docMk/>
          <pc:sldMk cId="2119988501" sldId="260"/>
        </pc:sldMkLst>
        <pc:spChg chg="mod">
          <ac:chgData name="Eyth, Alison" userId="649d2ced-6280-4c44-830a-d941bed67d1a" providerId="ADAL" clId="{1264B289-2865-4223-93BC-01499B9272F6}" dt="2019-09-25T20:53:54.265" v="2013" actId="20577"/>
          <ac:spMkLst>
            <pc:docMk/>
            <pc:sldMk cId="2119988501" sldId="260"/>
            <ac:spMk id="2" creationId="{00000000-0000-0000-0000-000000000000}"/>
          </ac:spMkLst>
        </pc:spChg>
      </pc:sldChg>
      <pc:sldChg chg="add del">
        <pc:chgData name="Eyth, Alison" userId="649d2ced-6280-4c44-830a-d941bed67d1a" providerId="ADAL" clId="{1264B289-2865-4223-93BC-01499B9272F6}" dt="2019-09-25T22:26:50.715" v="4585"/>
        <pc:sldMkLst>
          <pc:docMk/>
          <pc:sldMk cId="1459398869" sldId="261"/>
        </pc:sldMkLst>
      </pc:sldChg>
      <pc:sldChg chg="modSp add del">
        <pc:chgData name="Eyth, Alison" userId="649d2ced-6280-4c44-830a-d941bed67d1a" providerId="ADAL" clId="{1264B289-2865-4223-93BC-01499B9272F6}" dt="2019-09-25T22:27:14.819" v="4592" actId="1076"/>
        <pc:sldMkLst>
          <pc:docMk/>
          <pc:sldMk cId="2724945896" sldId="262"/>
        </pc:sldMkLst>
        <pc:picChg chg="mod">
          <ac:chgData name="Eyth, Alison" userId="649d2ced-6280-4c44-830a-d941bed67d1a" providerId="ADAL" clId="{1264B289-2865-4223-93BC-01499B9272F6}" dt="2019-09-25T22:27:14.819" v="4592" actId="1076"/>
          <ac:picMkLst>
            <pc:docMk/>
            <pc:sldMk cId="2724945896" sldId="262"/>
            <ac:picMk id="5" creationId="{7DB8FD42-493D-494B-B656-331D19B133A9}"/>
          </ac:picMkLst>
        </pc:picChg>
      </pc:sldChg>
      <pc:sldChg chg="add del">
        <pc:chgData name="Eyth, Alison" userId="649d2ced-6280-4c44-830a-d941bed67d1a" providerId="ADAL" clId="{1264B289-2865-4223-93BC-01499B9272F6}" dt="2019-09-25T20:53:44.253" v="2005"/>
        <pc:sldMkLst>
          <pc:docMk/>
          <pc:sldMk cId="16493147" sldId="263"/>
        </pc:sldMkLst>
      </pc:sldChg>
      <pc:sldChg chg="add del">
        <pc:chgData name="Eyth, Alison" userId="649d2ced-6280-4c44-830a-d941bed67d1a" providerId="ADAL" clId="{1264B289-2865-4223-93BC-01499B9272F6}" dt="2019-09-25T20:53:50.905" v="2010" actId="2696"/>
        <pc:sldMkLst>
          <pc:docMk/>
          <pc:sldMk cId="1408455197" sldId="263"/>
        </pc:sldMkLst>
      </pc:sldChg>
      <pc:sldChg chg="modSp add del">
        <pc:chgData name="Eyth, Alison" userId="649d2ced-6280-4c44-830a-d941bed67d1a" providerId="ADAL" clId="{1264B289-2865-4223-93BC-01499B9272F6}" dt="2019-09-25T21:17:42.285" v="2492" actId="948"/>
        <pc:sldMkLst>
          <pc:docMk/>
          <pc:sldMk cId="2315814722" sldId="264"/>
        </pc:sldMkLst>
        <pc:spChg chg="mod">
          <ac:chgData name="Eyth, Alison" userId="649d2ced-6280-4c44-830a-d941bed67d1a" providerId="ADAL" clId="{1264B289-2865-4223-93BC-01499B9272F6}" dt="2019-09-25T21:17:42.285" v="2492" actId="948"/>
          <ac:spMkLst>
            <pc:docMk/>
            <pc:sldMk cId="2315814722" sldId="264"/>
            <ac:spMk id="2" creationId="{00000000-0000-0000-0000-000000000000}"/>
          </ac:spMkLst>
        </pc:spChg>
        <pc:spChg chg="mod">
          <ac:chgData name="Eyth, Alison" userId="649d2ced-6280-4c44-830a-d941bed67d1a" providerId="ADAL" clId="{1264B289-2865-4223-93BC-01499B9272F6}" dt="2019-09-25T21:10:32.106" v="2407" actId="20577"/>
          <ac:spMkLst>
            <pc:docMk/>
            <pc:sldMk cId="2315814722" sldId="264"/>
            <ac:spMk id="4" creationId="{00000000-0000-0000-0000-000000000000}"/>
          </ac:spMkLst>
        </pc:spChg>
      </pc:sldChg>
      <pc:sldChg chg="add del">
        <pc:chgData name="Eyth, Alison" userId="649d2ced-6280-4c44-830a-d941bed67d1a" providerId="ADAL" clId="{1264B289-2865-4223-93BC-01499B9272F6}" dt="2019-09-25T21:22:33.005" v="2728" actId="2696"/>
        <pc:sldMkLst>
          <pc:docMk/>
          <pc:sldMk cId="2281696118" sldId="265"/>
        </pc:sldMkLst>
      </pc:sldChg>
      <pc:sldChg chg="add del">
        <pc:chgData name="Eyth, Alison" userId="649d2ced-6280-4c44-830a-d941bed67d1a" providerId="ADAL" clId="{1264B289-2865-4223-93BC-01499B9272F6}" dt="2019-09-25T21:16:57.636" v="2491" actId="2696"/>
        <pc:sldMkLst>
          <pc:docMk/>
          <pc:sldMk cId="1632052861" sldId="266"/>
        </pc:sldMkLst>
      </pc:sldChg>
      <pc:sldChg chg="del">
        <pc:chgData name="Eyth, Alison" userId="649d2ced-6280-4c44-830a-d941bed67d1a" providerId="ADAL" clId="{1264B289-2865-4223-93BC-01499B9272F6}" dt="2019-09-25T21:30:08.887" v="2810" actId="2696"/>
        <pc:sldMkLst>
          <pc:docMk/>
          <pc:sldMk cId="2736869131" sldId="279"/>
        </pc:sldMkLst>
      </pc:sldChg>
      <pc:sldChg chg="del">
        <pc:chgData name="Eyth, Alison" userId="649d2ced-6280-4c44-830a-d941bed67d1a" providerId="ADAL" clId="{1264B289-2865-4223-93BC-01499B9272F6}" dt="2019-09-25T21:30:10.491" v="2811" actId="2696"/>
        <pc:sldMkLst>
          <pc:docMk/>
          <pc:sldMk cId="3034096118" sldId="280"/>
        </pc:sldMkLst>
      </pc:sldChg>
      <pc:sldChg chg="modSp">
        <pc:chgData name="Eyth, Alison" userId="649d2ced-6280-4c44-830a-d941bed67d1a" providerId="ADAL" clId="{1264B289-2865-4223-93BC-01499B9272F6}" dt="2019-09-25T13:01:51.011" v="15" actId="20577"/>
        <pc:sldMkLst>
          <pc:docMk/>
          <pc:sldMk cId="345997484" sldId="585"/>
        </pc:sldMkLst>
        <pc:spChg chg="mod">
          <ac:chgData name="Eyth, Alison" userId="649d2ced-6280-4c44-830a-d941bed67d1a" providerId="ADAL" clId="{1264B289-2865-4223-93BC-01499B9272F6}" dt="2019-09-25T13:01:51.011" v="15" actId="20577"/>
          <ac:spMkLst>
            <pc:docMk/>
            <pc:sldMk cId="345997484" sldId="585"/>
            <ac:spMk id="7" creationId="{65C5193A-505E-D94D-AAE1-E1692FB3AE77}"/>
          </ac:spMkLst>
        </pc:spChg>
      </pc:sldChg>
      <pc:sldChg chg="modSp">
        <pc:chgData name="Eyth, Alison" userId="649d2ced-6280-4c44-830a-d941bed67d1a" providerId="ADAL" clId="{1264B289-2865-4223-93BC-01499B9272F6}" dt="2019-09-25T13:01:27.595" v="8" actId="20577"/>
        <pc:sldMkLst>
          <pc:docMk/>
          <pc:sldMk cId="1003953017" sldId="671"/>
        </pc:sldMkLst>
        <pc:spChg chg="mod">
          <ac:chgData name="Eyth, Alison" userId="649d2ced-6280-4c44-830a-d941bed67d1a" providerId="ADAL" clId="{1264B289-2865-4223-93BC-01499B9272F6}" dt="2019-09-25T13:01:27.595" v="8" actId="20577"/>
          <ac:spMkLst>
            <pc:docMk/>
            <pc:sldMk cId="1003953017" sldId="671"/>
            <ac:spMk id="7" creationId="{FFB31873-B0B8-C047-8D29-5A7341F3F0CC}"/>
          </ac:spMkLst>
        </pc:spChg>
      </pc:sldChg>
      <pc:sldChg chg="del">
        <pc:chgData name="Eyth, Alison" userId="649d2ced-6280-4c44-830a-d941bed67d1a" providerId="ADAL" clId="{1264B289-2865-4223-93BC-01499B9272F6}" dt="2019-09-25T20:41:45.133" v="1904" actId="2696"/>
        <pc:sldMkLst>
          <pc:docMk/>
          <pc:sldMk cId="2639008395" sldId="681"/>
        </pc:sldMkLst>
      </pc:sldChg>
      <pc:sldChg chg="modSp add">
        <pc:chgData name="Eyth, Alison" userId="649d2ced-6280-4c44-830a-d941bed67d1a" providerId="ADAL" clId="{1264B289-2865-4223-93BC-01499B9272F6}" dt="2019-09-25T20:48:12.868" v="1970" actId="20577"/>
        <pc:sldMkLst>
          <pc:docMk/>
          <pc:sldMk cId="2654844022" sldId="681"/>
        </pc:sldMkLst>
        <pc:spChg chg="mod">
          <ac:chgData name="Eyth, Alison" userId="649d2ced-6280-4c44-830a-d941bed67d1a" providerId="ADAL" clId="{1264B289-2865-4223-93BC-01499B9272F6}" dt="2019-09-25T20:48:12.868" v="1970" actId="20577"/>
          <ac:spMkLst>
            <pc:docMk/>
            <pc:sldMk cId="2654844022" sldId="681"/>
            <ac:spMk id="2" creationId="{BA9558B4-B377-42B1-B9B8-157B8B50999C}"/>
          </ac:spMkLst>
        </pc:spChg>
      </pc:sldChg>
      <pc:sldChg chg="modSp">
        <pc:chgData name="Eyth, Alison" userId="649d2ced-6280-4c44-830a-d941bed67d1a" providerId="ADAL" clId="{1264B289-2865-4223-93BC-01499B9272F6}" dt="2019-09-25T13:17:23.145" v="82" actId="20577"/>
        <pc:sldMkLst>
          <pc:docMk/>
          <pc:sldMk cId="3755714457" sldId="722"/>
        </pc:sldMkLst>
        <pc:spChg chg="mod">
          <ac:chgData name="Eyth, Alison" userId="649d2ced-6280-4c44-830a-d941bed67d1a" providerId="ADAL" clId="{1264B289-2865-4223-93BC-01499B9272F6}" dt="2019-09-25T13:17:23.145" v="82" actId="20577"/>
          <ac:spMkLst>
            <pc:docMk/>
            <pc:sldMk cId="3755714457" sldId="722"/>
            <ac:spMk id="2" creationId="{00000000-0000-0000-0000-000000000000}"/>
          </ac:spMkLst>
        </pc:spChg>
      </pc:sldChg>
      <pc:sldChg chg="modSp del">
        <pc:chgData name="Eyth, Alison" userId="649d2ced-6280-4c44-830a-d941bed67d1a" providerId="ADAL" clId="{1264B289-2865-4223-93BC-01499B9272F6}" dt="2019-09-25T13:39:43.813" v="469" actId="2696"/>
        <pc:sldMkLst>
          <pc:docMk/>
          <pc:sldMk cId="3995216850" sldId="723"/>
        </pc:sldMkLst>
        <pc:spChg chg="mod">
          <ac:chgData name="Eyth, Alison" userId="649d2ced-6280-4c44-830a-d941bed67d1a" providerId="ADAL" clId="{1264B289-2865-4223-93BC-01499B9272F6}" dt="2019-09-25T13:16:49.805" v="44" actId="20577"/>
          <ac:spMkLst>
            <pc:docMk/>
            <pc:sldMk cId="3995216850" sldId="723"/>
            <ac:spMk id="2" creationId="{00000000-0000-0000-0000-000000000000}"/>
          </ac:spMkLst>
        </pc:spChg>
        <pc:spChg chg="mod">
          <ac:chgData name="Eyth, Alison" userId="649d2ced-6280-4c44-830a-d941bed67d1a" providerId="ADAL" clId="{1264B289-2865-4223-93BC-01499B9272F6}" dt="2019-09-25T13:16:41.703" v="23" actId="20577"/>
          <ac:spMkLst>
            <pc:docMk/>
            <pc:sldMk cId="3995216850" sldId="723"/>
            <ac:spMk id="4" creationId="{00000000-0000-0000-0000-000000000000}"/>
          </ac:spMkLst>
        </pc:spChg>
      </pc:sldChg>
      <pc:sldChg chg="modSp">
        <pc:chgData name="Eyth, Alison" userId="649d2ced-6280-4c44-830a-d941bed67d1a" providerId="ADAL" clId="{1264B289-2865-4223-93BC-01499B9272F6}" dt="2019-09-25T22:37:29.933" v="5455" actId="20577"/>
        <pc:sldMkLst>
          <pc:docMk/>
          <pc:sldMk cId="1475819261" sldId="724"/>
        </pc:sldMkLst>
        <pc:spChg chg="mod">
          <ac:chgData name="Eyth, Alison" userId="649d2ced-6280-4c44-830a-d941bed67d1a" providerId="ADAL" clId="{1264B289-2865-4223-93BC-01499B9272F6}" dt="2019-09-25T22:37:29.933" v="5455" actId="20577"/>
          <ac:spMkLst>
            <pc:docMk/>
            <pc:sldMk cId="1475819261" sldId="724"/>
            <ac:spMk id="2" creationId="{00000000-0000-0000-0000-000000000000}"/>
          </ac:spMkLst>
        </pc:spChg>
      </pc:sldChg>
      <pc:sldChg chg="modSp addCm modCm">
        <pc:chgData name="Eyth, Alison" userId="649d2ced-6280-4c44-830a-d941bed67d1a" providerId="ADAL" clId="{1264B289-2865-4223-93BC-01499B9272F6}" dt="2019-09-25T22:40:32.160" v="5471"/>
        <pc:sldMkLst>
          <pc:docMk/>
          <pc:sldMk cId="1374669891" sldId="725"/>
        </pc:sldMkLst>
        <pc:spChg chg="mod">
          <ac:chgData name="Eyth, Alison" userId="649d2ced-6280-4c44-830a-d941bed67d1a" providerId="ADAL" clId="{1264B289-2865-4223-93BC-01499B9272F6}" dt="2019-09-25T22:37:56.049" v="5462" actId="20577"/>
          <ac:spMkLst>
            <pc:docMk/>
            <pc:sldMk cId="1374669891" sldId="725"/>
            <ac:spMk id="2" creationId="{00000000-0000-0000-0000-000000000000}"/>
          </ac:spMkLst>
        </pc:spChg>
        <pc:spChg chg="mod">
          <ac:chgData name="Eyth, Alison" userId="649d2ced-6280-4c44-830a-d941bed67d1a" providerId="ADAL" clId="{1264B289-2865-4223-93BC-01499B9272F6}" dt="2019-09-25T22:38:01.608" v="5469" actId="20577"/>
          <ac:spMkLst>
            <pc:docMk/>
            <pc:sldMk cId="1374669891" sldId="725"/>
            <ac:spMk id="4" creationId="{00000000-0000-0000-0000-000000000000}"/>
          </ac:spMkLst>
        </pc:spChg>
      </pc:sldChg>
      <pc:sldChg chg="modSp ord">
        <pc:chgData name="Eyth, Alison" userId="649d2ced-6280-4c44-830a-d941bed67d1a" providerId="ADAL" clId="{1264B289-2865-4223-93BC-01499B9272F6}" dt="2019-09-25T19:48:18.047" v="1827" actId="6549"/>
        <pc:sldMkLst>
          <pc:docMk/>
          <pc:sldMk cId="2639706315" sldId="726"/>
        </pc:sldMkLst>
        <pc:spChg chg="mod">
          <ac:chgData name="Eyth, Alison" userId="649d2ced-6280-4c44-830a-d941bed67d1a" providerId="ADAL" clId="{1264B289-2865-4223-93BC-01499B9272F6}" dt="2019-09-25T13:43:34.433" v="534" actId="20577"/>
          <ac:spMkLst>
            <pc:docMk/>
            <pc:sldMk cId="2639706315" sldId="726"/>
            <ac:spMk id="4" creationId="{00000000-0000-0000-0000-000000000000}"/>
          </ac:spMkLst>
        </pc:spChg>
        <pc:spChg chg="mod">
          <ac:chgData name="Eyth, Alison" userId="649d2ced-6280-4c44-830a-d941bed67d1a" providerId="ADAL" clId="{1264B289-2865-4223-93BC-01499B9272F6}" dt="2019-09-25T19:48:18.047" v="1827" actId="6549"/>
          <ac:spMkLst>
            <pc:docMk/>
            <pc:sldMk cId="2639706315" sldId="726"/>
            <ac:spMk id="7" creationId="{DACB4F39-7C4A-FF4B-9D02-51A65B142A4C}"/>
          </ac:spMkLst>
        </pc:spChg>
      </pc:sldChg>
      <pc:sldChg chg="del">
        <pc:chgData name="Eyth, Alison" userId="649d2ced-6280-4c44-830a-d941bed67d1a" providerId="ADAL" clId="{1264B289-2865-4223-93BC-01499B9272F6}" dt="2019-09-25T22:25:04.632" v="4581" actId="2696"/>
        <pc:sldMkLst>
          <pc:docMk/>
          <pc:sldMk cId="3555423334" sldId="727"/>
        </pc:sldMkLst>
      </pc:sldChg>
      <pc:sldChg chg="modSp ord">
        <pc:chgData name="Eyth, Alison" userId="649d2ced-6280-4c44-830a-d941bed67d1a" providerId="ADAL" clId="{1264B289-2865-4223-93BC-01499B9272F6}" dt="2019-09-25T22:24:03.251" v="4579" actId="20577"/>
        <pc:sldMkLst>
          <pc:docMk/>
          <pc:sldMk cId="1667871677" sldId="729"/>
        </pc:sldMkLst>
        <pc:spChg chg="mod">
          <ac:chgData name="Eyth, Alison" userId="649d2ced-6280-4c44-830a-d941bed67d1a" providerId="ADAL" clId="{1264B289-2865-4223-93BC-01499B9272F6}" dt="2019-09-25T22:24:03.251" v="4579" actId="20577"/>
          <ac:spMkLst>
            <pc:docMk/>
            <pc:sldMk cId="1667871677" sldId="729"/>
            <ac:spMk id="5" creationId="{D533E3B1-F7A1-46E5-80FA-344D9BB133F8}"/>
          </ac:spMkLst>
        </pc:spChg>
      </pc:sldChg>
      <pc:sldChg chg="del">
        <pc:chgData name="Eyth, Alison" userId="649d2ced-6280-4c44-830a-d941bed67d1a" providerId="ADAL" clId="{1264B289-2865-4223-93BC-01499B9272F6}" dt="2019-09-25T21:28:05.232" v="2809" actId="2696"/>
        <pc:sldMkLst>
          <pc:docMk/>
          <pc:sldMk cId="3288416881" sldId="730"/>
        </pc:sldMkLst>
      </pc:sldChg>
      <pc:sldChg chg="modSp add">
        <pc:chgData name="Eyth, Alison" userId="649d2ced-6280-4c44-830a-d941bed67d1a" providerId="ADAL" clId="{1264B289-2865-4223-93BC-01499B9272F6}" dt="2019-09-25T21:30:39.800" v="2815" actId="1076"/>
        <pc:sldMkLst>
          <pc:docMk/>
          <pc:sldMk cId="3365323644" sldId="730"/>
        </pc:sldMkLst>
        <pc:spChg chg="mod">
          <ac:chgData name="Eyth, Alison" userId="649d2ced-6280-4c44-830a-d941bed67d1a" providerId="ADAL" clId="{1264B289-2865-4223-93BC-01499B9272F6}" dt="2019-09-25T21:30:39.800" v="2815" actId="1076"/>
          <ac:spMkLst>
            <pc:docMk/>
            <pc:sldMk cId="3365323644" sldId="730"/>
            <ac:spMk id="2" creationId="{00000000-0000-0000-0000-000000000000}"/>
          </ac:spMkLst>
        </pc:spChg>
      </pc:sldChg>
      <pc:sldChg chg="add del">
        <pc:chgData name="Eyth, Alison" userId="649d2ced-6280-4c44-830a-d941bed67d1a" providerId="ADAL" clId="{1264B289-2865-4223-93BC-01499B9272F6}" dt="2019-09-25T21:24:35.477" v="2737"/>
        <pc:sldMkLst>
          <pc:docMk/>
          <pc:sldMk cId="2622184010" sldId="731"/>
        </pc:sldMkLst>
      </pc:sldChg>
      <pc:sldChg chg="add del">
        <pc:chgData name="Eyth, Alison" userId="649d2ced-6280-4c44-830a-d941bed67d1a" providerId="ADAL" clId="{1264B289-2865-4223-93BC-01499B9272F6}" dt="2019-09-25T21:24:35.477" v="2737"/>
        <pc:sldMkLst>
          <pc:docMk/>
          <pc:sldMk cId="321157218" sldId="732"/>
        </pc:sldMkLst>
      </pc:sldChg>
      <pc:sldChg chg="addSp delSp modSp">
        <pc:chgData name="Eyth, Alison" userId="649d2ced-6280-4c44-830a-d941bed67d1a" providerId="ADAL" clId="{1264B289-2865-4223-93BC-01499B9272F6}" dt="2019-09-25T22:23:03.589" v="4538" actId="20577"/>
        <pc:sldMkLst>
          <pc:docMk/>
          <pc:sldMk cId="1346630630" sldId="733"/>
        </pc:sldMkLst>
        <pc:spChg chg="mod">
          <ac:chgData name="Eyth, Alison" userId="649d2ced-6280-4c44-830a-d941bed67d1a" providerId="ADAL" clId="{1264B289-2865-4223-93BC-01499B9272F6}" dt="2019-09-25T22:21:15.305" v="4407" actId="20577"/>
          <ac:spMkLst>
            <pc:docMk/>
            <pc:sldMk cId="1346630630" sldId="733"/>
            <ac:spMk id="4" creationId="{00000000-0000-0000-0000-000000000000}"/>
          </ac:spMkLst>
        </pc:spChg>
        <pc:spChg chg="mod">
          <ac:chgData name="Eyth, Alison" userId="649d2ced-6280-4c44-830a-d941bed67d1a" providerId="ADAL" clId="{1264B289-2865-4223-93BC-01499B9272F6}" dt="2019-09-25T22:23:03.589" v="4538" actId="20577"/>
          <ac:spMkLst>
            <pc:docMk/>
            <pc:sldMk cId="1346630630" sldId="733"/>
            <ac:spMk id="5" creationId="{D533E3B1-F7A1-46E5-80FA-344D9BB133F8}"/>
          </ac:spMkLst>
        </pc:spChg>
        <pc:spChg chg="del">
          <ac:chgData name="Eyth, Alison" userId="649d2ced-6280-4c44-830a-d941bed67d1a" providerId="ADAL" clId="{1264B289-2865-4223-93BC-01499B9272F6}" dt="2019-09-25T22:03:51.582" v="3516" actId="478"/>
          <ac:spMkLst>
            <pc:docMk/>
            <pc:sldMk cId="1346630630" sldId="733"/>
            <ac:spMk id="9" creationId="{E9CD7FCE-1DC7-4A65-8769-8CA844163A72}"/>
          </ac:spMkLst>
        </pc:spChg>
        <pc:picChg chg="add del mod">
          <ac:chgData name="Eyth, Alison" userId="649d2ced-6280-4c44-830a-d941bed67d1a" providerId="ADAL" clId="{1264B289-2865-4223-93BC-01499B9272F6}" dt="2019-09-25T22:09:47.532" v="3920"/>
          <ac:picMkLst>
            <pc:docMk/>
            <pc:sldMk cId="1346630630" sldId="733"/>
            <ac:picMk id="6" creationId="{1AD0D370-1AB9-4D51-B604-1684F4B7D087}"/>
          </ac:picMkLst>
        </pc:picChg>
        <pc:picChg chg="del">
          <ac:chgData name="Eyth, Alison" userId="649d2ced-6280-4c44-830a-d941bed67d1a" providerId="ADAL" clId="{1264B289-2865-4223-93BC-01499B9272F6}" dt="2019-09-25T22:03:48.851" v="3515" actId="478"/>
          <ac:picMkLst>
            <pc:docMk/>
            <pc:sldMk cId="1346630630" sldId="733"/>
            <ac:picMk id="11" creationId="{6C256EAE-D987-4CE3-B532-4D9EA0367978}"/>
          </ac:picMkLst>
        </pc:picChg>
      </pc:sldChg>
      <pc:sldChg chg="modSp del">
        <pc:chgData name="Eyth, Alison" userId="649d2ced-6280-4c44-830a-d941bed67d1a" providerId="ADAL" clId="{1264B289-2865-4223-93BC-01499B9272F6}" dt="2019-09-25T22:15:11.535" v="4218" actId="2696"/>
        <pc:sldMkLst>
          <pc:docMk/>
          <pc:sldMk cId="102059174" sldId="734"/>
        </pc:sldMkLst>
        <pc:spChg chg="mod">
          <ac:chgData name="Eyth, Alison" userId="649d2ced-6280-4c44-830a-d941bed67d1a" providerId="ADAL" clId="{1264B289-2865-4223-93BC-01499B9272F6}" dt="2019-09-25T22:09:36.862" v="3918"/>
          <ac:spMkLst>
            <pc:docMk/>
            <pc:sldMk cId="102059174" sldId="734"/>
            <ac:spMk id="5" creationId="{D533E3B1-F7A1-46E5-80FA-344D9BB133F8}"/>
          </ac:spMkLst>
        </pc:spChg>
      </pc:sldChg>
      <pc:sldChg chg="add">
        <pc:chgData name="Eyth, Alison" userId="649d2ced-6280-4c44-830a-d941bed67d1a" providerId="ADAL" clId="{1264B289-2865-4223-93BC-01499B9272F6}" dt="2019-09-25T22:26:50.715" v="4585"/>
        <pc:sldMkLst>
          <pc:docMk/>
          <pc:sldMk cId="3725682111" sldId="734"/>
        </pc:sldMkLst>
      </pc:sldChg>
      <pc:sldChg chg="modSp">
        <pc:chgData name="Eyth, Alison" userId="649d2ced-6280-4c44-830a-d941bed67d1a" providerId="ADAL" clId="{1264B289-2865-4223-93BC-01499B9272F6}" dt="2019-09-25T21:42:56.264" v="3298" actId="20577"/>
        <pc:sldMkLst>
          <pc:docMk/>
          <pc:sldMk cId="4200775513" sldId="735"/>
        </pc:sldMkLst>
        <pc:spChg chg="mod">
          <ac:chgData name="Eyth, Alison" userId="649d2ced-6280-4c44-830a-d941bed67d1a" providerId="ADAL" clId="{1264B289-2865-4223-93BC-01499B9272F6}" dt="2019-09-25T21:42:56.264" v="3298" actId="20577"/>
          <ac:spMkLst>
            <pc:docMk/>
            <pc:sldMk cId="4200775513" sldId="735"/>
            <ac:spMk id="2" creationId="{C510267E-D017-4C75-934F-EA7B87943998}"/>
          </ac:spMkLst>
        </pc:spChg>
        <pc:spChg chg="mod">
          <ac:chgData name="Eyth, Alison" userId="649d2ced-6280-4c44-830a-d941bed67d1a" providerId="ADAL" clId="{1264B289-2865-4223-93BC-01499B9272F6}" dt="2019-09-25T21:41:55.553" v="3200" actId="20577"/>
          <ac:spMkLst>
            <pc:docMk/>
            <pc:sldMk cId="4200775513" sldId="735"/>
            <ac:spMk id="5" creationId="{AD95AACD-66C4-4CD1-A111-1A5D40A47610}"/>
          </ac:spMkLst>
        </pc:spChg>
      </pc:sldChg>
      <pc:sldChg chg="add">
        <pc:chgData name="Eyth, Alison" userId="649d2ced-6280-4c44-830a-d941bed67d1a" providerId="ADAL" clId="{1264B289-2865-4223-93BC-01499B9272F6}" dt="2019-09-25T22:26:50.715" v="4585"/>
        <pc:sldMkLst>
          <pc:docMk/>
          <pc:sldMk cId="1787548000" sldId="736"/>
        </pc:sldMkLst>
      </pc:sldChg>
      <pc:sldChg chg="modSp add">
        <pc:chgData name="Eyth, Alison" userId="649d2ced-6280-4c44-830a-d941bed67d1a" providerId="ADAL" clId="{1264B289-2865-4223-93BC-01499B9272F6}" dt="2019-09-25T21:33:43.348" v="2837" actId="948"/>
        <pc:sldMkLst>
          <pc:docMk/>
          <pc:sldMk cId="2606840247" sldId="737"/>
        </pc:sldMkLst>
        <pc:spChg chg="mod">
          <ac:chgData name="Eyth, Alison" userId="649d2ced-6280-4c44-830a-d941bed67d1a" providerId="ADAL" clId="{1264B289-2865-4223-93BC-01499B9272F6}" dt="2019-09-25T21:33:43.348" v="2837" actId="948"/>
          <ac:spMkLst>
            <pc:docMk/>
            <pc:sldMk cId="2606840247" sldId="737"/>
            <ac:spMk id="3" creationId="{00000000-0000-0000-0000-000000000000}"/>
          </ac:spMkLst>
        </pc:spChg>
      </pc:sldChg>
      <pc:sldChg chg="add">
        <pc:chgData name="Eyth, Alison" userId="649d2ced-6280-4c44-830a-d941bed67d1a" providerId="ADAL" clId="{1264B289-2865-4223-93BC-01499B9272F6}" dt="2019-09-25T22:26:50.715" v="4585"/>
        <pc:sldMkLst>
          <pc:docMk/>
          <pc:sldMk cId="1715152277" sldId="738"/>
        </pc:sldMkLst>
      </pc:sldChg>
      <pc:sldChg chg="modSp">
        <pc:chgData name="Eyth, Alison" userId="649d2ced-6280-4c44-830a-d941bed67d1a" providerId="ADAL" clId="{1264B289-2865-4223-93BC-01499B9272F6}" dt="2019-09-25T21:36:11.598" v="2876" actId="20577"/>
        <pc:sldMkLst>
          <pc:docMk/>
          <pc:sldMk cId="3742968595" sldId="741"/>
        </pc:sldMkLst>
        <pc:spChg chg="mod">
          <ac:chgData name="Eyth, Alison" userId="649d2ced-6280-4c44-830a-d941bed67d1a" providerId="ADAL" clId="{1264B289-2865-4223-93BC-01499B9272F6}" dt="2019-09-25T21:36:11.598" v="2876" actId="20577"/>
          <ac:spMkLst>
            <pc:docMk/>
            <pc:sldMk cId="3742968595" sldId="741"/>
            <ac:spMk id="2" creationId="{00000000-0000-0000-0000-000000000000}"/>
          </ac:spMkLst>
        </pc:spChg>
      </pc:sldChg>
      <pc:sldChg chg="addSp delSp modSp">
        <pc:chgData name="Eyth, Alison" userId="649d2ced-6280-4c44-830a-d941bed67d1a" providerId="ADAL" clId="{1264B289-2865-4223-93BC-01499B9272F6}" dt="2019-09-25T21:47:16.105" v="3394" actId="478"/>
        <pc:sldMkLst>
          <pc:docMk/>
          <pc:sldMk cId="2486146551" sldId="742"/>
        </pc:sldMkLst>
        <pc:spChg chg="del">
          <ac:chgData name="Eyth, Alison" userId="649d2ced-6280-4c44-830a-d941bed67d1a" providerId="ADAL" clId="{1264B289-2865-4223-93BC-01499B9272F6}" dt="2019-09-25T21:47:16.105" v="3394" actId="478"/>
          <ac:spMkLst>
            <pc:docMk/>
            <pc:sldMk cId="2486146551" sldId="742"/>
            <ac:spMk id="2" creationId="{06FDA808-DEBF-499E-8F49-46415F7B53DA}"/>
          </ac:spMkLst>
        </pc:spChg>
        <pc:spChg chg="add del mod">
          <ac:chgData name="Eyth, Alison" userId="649d2ced-6280-4c44-830a-d941bed67d1a" providerId="ADAL" clId="{1264B289-2865-4223-93BC-01499B9272F6}" dt="2019-09-25T21:44:13.253" v="3301"/>
          <ac:spMkLst>
            <pc:docMk/>
            <pc:sldMk cId="2486146551" sldId="742"/>
            <ac:spMk id="5" creationId="{47019E64-F59C-4311-B184-55D0FA7B71D8}"/>
          </ac:spMkLst>
        </pc:spChg>
        <pc:spChg chg="mod">
          <ac:chgData name="Eyth, Alison" userId="649d2ced-6280-4c44-830a-d941bed67d1a" providerId="ADAL" clId="{1264B289-2865-4223-93BC-01499B9272F6}" dt="2019-09-25T21:46:13.753" v="3308" actId="20577"/>
          <ac:spMkLst>
            <pc:docMk/>
            <pc:sldMk cId="2486146551" sldId="742"/>
            <ac:spMk id="10" creationId="{CA90088B-D02C-4100-B117-DE0CB0E1B35B}"/>
          </ac:spMkLst>
        </pc:spChg>
        <pc:picChg chg="del">
          <ac:chgData name="Eyth, Alison" userId="649d2ced-6280-4c44-830a-d941bed67d1a" providerId="ADAL" clId="{1264B289-2865-4223-93BC-01499B9272F6}" dt="2019-09-25T21:44:10.077" v="3300" actId="478"/>
          <ac:picMkLst>
            <pc:docMk/>
            <pc:sldMk cId="2486146551" sldId="742"/>
            <ac:picMk id="7" creationId="{D3E9BADD-93DC-40AE-82A5-4D97B47CDB13}"/>
          </ac:picMkLst>
        </pc:picChg>
        <pc:picChg chg="add mod ord">
          <ac:chgData name="Eyth, Alison" userId="649d2ced-6280-4c44-830a-d941bed67d1a" providerId="ADAL" clId="{1264B289-2865-4223-93BC-01499B9272F6}" dt="2019-09-25T21:44:25.317" v="3304" actId="167"/>
          <ac:picMkLst>
            <pc:docMk/>
            <pc:sldMk cId="2486146551" sldId="742"/>
            <ac:picMk id="8" creationId="{5DE3FCB4-EBED-4F28-B868-15754FAE3ABF}"/>
          </ac:picMkLst>
        </pc:picChg>
      </pc:sldChg>
      <pc:sldChg chg="del">
        <pc:chgData name="Eyth, Alison" userId="649d2ced-6280-4c44-830a-d941bed67d1a" providerId="ADAL" clId="{1264B289-2865-4223-93BC-01499B9272F6}" dt="2019-09-25T22:28:28.975" v="4663" actId="2696"/>
        <pc:sldMkLst>
          <pc:docMk/>
          <pc:sldMk cId="726642746" sldId="743"/>
        </pc:sldMkLst>
      </pc:sldChg>
      <pc:sldChg chg="modSp">
        <pc:chgData name="Eyth, Alison" userId="649d2ced-6280-4c44-830a-d941bed67d1a" providerId="ADAL" clId="{1264B289-2865-4223-93BC-01499B9272F6}" dt="2019-09-25T20:37:26.740" v="1901" actId="20577"/>
        <pc:sldMkLst>
          <pc:docMk/>
          <pc:sldMk cId="801013790" sldId="745"/>
        </pc:sldMkLst>
        <pc:spChg chg="mod">
          <ac:chgData name="Eyth, Alison" userId="649d2ced-6280-4c44-830a-d941bed67d1a" providerId="ADAL" clId="{1264B289-2865-4223-93BC-01499B9272F6}" dt="2019-09-25T20:37:26.740" v="1901" actId="20577"/>
          <ac:spMkLst>
            <pc:docMk/>
            <pc:sldMk cId="801013790" sldId="745"/>
            <ac:spMk id="2" creationId="{00000000-0000-0000-0000-000000000000}"/>
          </ac:spMkLst>
        </pc:spChg>
      </pc:sldChg>
      <pc:sldChg chg="modSp add del">
        <pc:chgData name="Eyth, Alison" userId="649d2ced-6280-4c44-830a-d941bed67d1a" providerId="ADAL" clId="{1264B289-2865-4223-93BC-01499B9272F6}" dt="2019-09-25T20:47:06.781" v="1935" actId="20577"/>
        <pc:sldMkLst>
          <pc:docMk/>
          <pc:sldMk cId="2933368506" sldId="747"/>
        </pc:sldMkLst>
        <pc:spChg chg="mod">
          <ac:chgData name="Eyth, Alison" userId="649d2ced-6280-4c44-830a-d941bed67d1a" providerId="ADAL" clId="{1264B289-2865-4223-93BC-01499B9272F6}" dt="2019-09-25T20:47:06.781" v="1935" actId="20577"/>
          <ac:spMkLst>
            <pc:docMk/>
            <pc:sldMk cId="2933368506" sldId="747"/>
            <ac:spMk id="2" creationId="{71B60B15-6501-4909-9633-986B8366D60A}"/>
          </ac:spMkLst>
        </pc:spChg>
      </pc:sldChg>
      <pc:sldChg chg="del">
        <pc:chgData name="Eyth, Alison" userId="649d2ced-6280-4c44-830a-d941bed67d1a" providerId="ADAL" clId="{1264B289-2865-4223-93BC-01499B9272F6}" dt="2019-09-25T20:41:43.818" v="1903" actId="2696"/>
        <pc:sldMkLst>
          <pc:docMk/>
          <pc:sldMk cId="4014022151" sldId="749"/>
        </pc:sldMkLst>
      </pc:sldChg>
      <pc:sldChg chg="modSp add del">
        <pc:chgData name="Eyth, Alison" userId="649d2ced-6280-4c44-830a-d941bed67d1a" providerId="ADAL" clId="{1264B289-2865-4223-93BC-01499B9272F6}" dt="2019-09-25T21:21:18.366" v="2673" actId="20577"/>
        <pc:sldMkLst>
          <pc:docMk/>
          <pc:sldMk cId="2487524323" sldId="750"/>
        </pc:sldMkLst>
        <pc:spChg chg="mod">
          <ac:chgData name="Eyth, Alison" userId="649d2ced-6280-4c44-830a-d941bed67d1a" providerId="ADAL" clId="{1264B289-2865-4223-93BC-01499B9272F6}" dt="2019-09-25T21:21:18.366" v="2673" actId="20577"/>
          <ac:spMkLst>
            <pc:docMk/>
            <pc:sldMk cId="2487524323" sldId="750"/>
            <ac:spMk id="2" creationId="{00000000-0000-0000-0000-000000000000}"/>
          </ac:spMkLst>
        </pc:spChg>
        <pc:spChg chg="mod">
          <ac:chgData name="Eyth, Alison" userId="649d2ced-6280-4c44-830a-d941bed67d1a" providerId="ADAL" clId="{1264B289-2865-4223-93BC-01499B9272F6}" dt="2019-09-25T21:08:45.182" v="2382" actId="6549"/>
          <ac:spMkLst>
            <pc:docMk/>
            <pc:sldMk cId="2487524323" sldId="750"/>
            <ac:spMk id="4" creationId="{00000000-0000-0000-0000-000000000000}"/>
          </ac:spMkLst>
        </pc:spChg>
      </pc:sldChg>
      <pc:sldChg chg="modSp add del">
        <pc:chgData name="Eyth, Alison" userId="649d2ced-6280-4c44-830a-d941bed67d1a" providerId="ADAL" clId="{1264B289-2865-4223-93BC-01499B9272F6}" dt="2019-09-25T21:20:47.443" v="2634" actId="20577"/>
        <pc:sldMkLst>
          <pc:docMk/>
          <pc:sldMk cId="1105055443" sldId="751"/>
        </pc:sldMkLst>
        <pc:spChg chg="mod">
          <ac:chgData name="Eyth, Alison" userId="649d2ced-6280-4c44-830a-d941bed67d1a" providerId="ADAL" clId="{1264B289-2865-4223-93BC-01499B9272F6}" dt="2019-09-25T21:20:47.443" v="2634" actId="20577"/>
          <ac:spMkLst>
            <pc:docMk/>
            <pc:sldMk cId="1105055443" sldId="751"/>
            <ac:spMk id="2" creationId="{00000000-0000-0000-0000-000000000000}"/>
          </ac:spMkLst>
        </pc:spChg>
        <pc:spChg chg="mod">
          <ac:chgData name="Eyth, Alison" userId="649d2ced-6280-4c44-830a-d941bed67d1a" providerId="ADAL" clId="{1264B289-2865-4223-93BC-01499B9272F6}" dt="2019-09-25T21:08:49.997" v="2383" actId="20577"/>
          <ac:spMkLst>
            <pc:docMk/>
            <pc:sldMk cId="1105055443" sldId="751"/>
            <ac:spMk id="4" creationId="{00000000-0000-0000-0000-000000000000}"/>
          </ac:spMkLst>
        </pc:spChg>
      </pc:sldChg>
      <pc:sldChg chg="add del">
        <pc:chgData name="Eyth, Alison" userId="649d2ced-6280-4c44-830a-d941bed67d1a" providerId="ADAL" clId="{1264B289-2865-4223-93BC-01499B9272F6}" dt="2019-09-25T21:54:57.804" v="3410" actId="2696"/>
        <pc:sldMkLst>
          <pc:docMk/>
          <pc:sldMk cId="1055875881" sldId="752"/>
        </pc:sldMkLst>
      </pc:sldChg>
      <pc:sldChg chg="del">
        <pc:chgData name="Eyth, Alison" userId="649d2ced-6280-4c44-830a-d941bed67d1a" providerId="ADAL" clId="{1264B289-2865-4223-93BC-01499B9272F6}" dt="2019-09-25T21:54:47.851" v="3406" actId="2696"/>
        <pc:sldMkLst>
          <pc:docMk/>
          <pc:sldMk cId="3196007522" sldId="753"/>
        </pc:sldMkLst>
      </pc:sldChg>
      <pc:sldChg chg="del">
        <pc:chgData name="Eyth, Alison" userId="649d2ced-6280-4c44-830a-d941bed67d1a" providerId="ADAL" clId="{1264B289-2865-4223-93BC-01499B9272F6}" dt="2019-09-25T21:54:48.804" v="3407" actId="2696"/>
        <pc:sldMkLst>
          <pc:docMk/>
          <pc:sldMk cId="2621203687" sldId="754"/>
        </pc:sldMkLst>
      </pc:sldChg>
      <pc:sldChg chg="del">
        <pc:chgData name="Eyth, Alison" userId="649d2ced-6280-4c44-830a-d941bed67d1a" providerId="ADAL" clId="{1264B289-2865-4223-93BC-01499B9272F6}" dt="2019-09-25T21:54:49.680" v="3408" actId="2696"/>
        <pc:sldMkLst>
          <pc:docMk/>
          <pc:sldMk cId="4035326480" sldId="755"/>
        </pc:sldMkLst>
      </pc:sldChg>
      <pc:sldChg chg="del">
        <pc:chgData name="Eyth, Alison" userId="649d2ced-6280-4c44-830a-d941bed67d1a" providerId="ADAL" clId="{1264B289-2865-4223-93BC-01499B9272F6}" dt="2019-09-25T21:54:50.529" v="3409" actId="2696"/>
        <pc:sldMkLst>
          <pc:docMk/>
          <pc:sldMk cId="4236800343" sldId="756"/>
        </pc:sldMkLst>
      </pc:sldChg>
      <pc:sldChg chg="del">
        <pc:chgData name="Eyth, Alison" userId="649d2ced-6280-4c44-830a-d941bed67d1a" providerId="ADAL" clId="{1264B289-2865-4223-93BC-01499B9272F6}" dt="2019-09-25T22:20:53.606" v="4372" actId="2696"/>
        <pc:sldMkLst>
          <pc:docMk/>
          <pc:sldMk cId="1725190511" sldId="758"/>
        </pc:sldMkLst>
      </pc:sldChg>
      <pc:sldChg chg="modSp">
        <pc:chgData name="Eyth, Alison" userId="649d2ced-6280-4c44-830a-d941bed67d1a" providerId="ADAL" clId="{1264B289-2865-4223-93BC-01499B9272F6}" dt="2019-09-25T21:59:56.681" v="3512" actId="6549"/>
        <pc:sldMkLst>
          <pc:docMk/>
          <pc:sldMk cId="177312843" sldId="759"/>
        </pc:sldMkLst>
        <pc:spChg chg="mod">
          <ac:chgData name="Eyth, Alison" userId="649d2ced-6280-4c44-830a-d941bed67d1a" providerId="ADAL" clId="{1264B289-2865-4223-93BC-01499B9272F6}" dt="2019-09-25T21:59:56.681" v="3512" actId="6549"/>
          <ac:spMkLst>
            <pc:docMk/>
            <pc:sldMk cId="177312843" sldId="759"/>
            <ac:spMk id="2" creationId="{00000000-0000-0000-0000-000000000000}"/>
          </ac:spMkLst>
        </pc:spChg>
      </pc:sldChg>
      <pc:sldChg chg="del">
        <pc:chgData name="Eyth, Alison" userId="649d2ced-6280-4c44-830a-d941bed67d1a" providerId="ADAL" clId="{1264B289-2865-4223-93BC-01499B9272F6}" dt="2019-09-25T22:26:56.214" v="4587" actId="2696"/>
        <pc:sldMkLst>
          <pc:docMk/>
          <pc:sldMk cId="186210078" sldId="762"/>
        </pc:sldMkLst>
      </pc:sldChg>
      <pc:sldChg chg="del">
        <pc:chgData name="Eyth, Alison" userId="649d2ced-6280-4c44-830a-d941bed67d1a" providerId="ADAL" clId="{1264B289-2865-4223-93BC-01499B9272F6}" dt="2019-09-25T22:26:56.844" v="4588" actId="2696"/>
        <pc:sldMkLst>
          <pc:docMk/>
          <pc:sldMk cId="4120997490" sldId="763"/>
        </pc:sldMkLst>
      </pc:sldChg>
      <pc:sldChg chg="del">
        <pc:chgData name="Eyth, Alison" userId="649d2ced-6280-4c44-830a-d941bed67d1a" providerId="ADAL" clId="{1264B289-2865-4223-93BC-01499B9272F6}" dt="2019-09-25T22:28:31.713" v="4665" actId="2696"/>
        <pc:sldMkLst>
          <pc:docMk/>
          <pc:sldMk cId="2326250933" sldId="768"/>
        </pc:sldMkLst>
      </pc:sldChg>
      <pc:sldChg chg="del">
        <pc:chgData name="Eyth, Alison" userId="649d2ced-6280-4c44-830a-d941bed67d1a" providerId="ADAL" clId="{1264B289-2865-4223-93BC-01499B9272F6}" dt="2019-09-25T21:36:35.695" v="2878" actId="2696"/>
        <pc:sldMkLst>
          <pc:docMk/>
          <pc:sldMk cId="2523111567" sldId="774"/>
        </pc:sldMkLst>
      </pc:sldChg>
      <pc:sldChg chg="del">
        <pc:chgData name="Eyth, Alison" userId="649d2ced-6280-4c44-830a-d941bed67d1a" providerId="ADAL" clId="{1264B289-2865-4223-93BC-01499B9272F6}" dt="2019-09-25T21:43:26.234" v="3299" actId="2696"/>
        <pc:sldMkLst>
          <pc:docMk/>
          <pc:sldMk cId="1866399268" sldId="775"/>
        </pc:sldMkLst>
      </pc:sldChg>
      <pc:sldChg chg="del">
        <pc:chgData name="Eyth, Alison" userId="649d2ced-6280-4c44-830a-d941bed67d1a" providerId="ADAL" clId="{1264B289-2865-4223-93BC-01499B9272F6}" dt="2019-09-25T22:26:55.419" v="4586" actId="2696"/>
        <pc:sldMkLst>
          <pc:docMk/>
          <pc:sldMk cId="1973254986" sldId="776"/>
        </pc:sldMkLst>
      </pc:sldChg>
      <pc:sldChg chg="modSp">
        <pc:chgData name="Eyth, Alison" userId="649d2ced-6280-4c44-830a-d941bed67d1a" providerId="ADAL" clId="{1264B289-2865-4223-93BC-01499B9272F6}" dt="2019-09-25T21:56:44.545" v="3428" actId="20577"/>
        <pc:sldMkLst>
          <pc:docMk/>
          <pc:sldMk cId="1125931703" sldId="777"/>
        </pc:sldMkLst>
        <pc:spChg chg="mod">
          <ac:chgData name="Eyth, Alison" userId="649d2ced-6280-4c44-830a-d941bed67d1a" providerId="ADAL" clId="{1264B289-2865-4223-93BC-01499B9272F6}" dt="2019-09-25T21:56:44.545" v="3428" actId="20577"/>
          <ac:spMkLst>
            <pc:docMk/>
            <pc:sldMk cId="1125931703" sldId="777"/>
            <ac:spMk id="2" creationId="{00000000-0000-0000-0000-000000000000}"/>
          </ac:spMkLst>
        </pc:spChg>
      </pc:sldChg>
      <pc:sldChg chg="del">
        <pc:chgData name="Eyth, Alison" userId="649d2ced-6280-4c44-830a-d941bed67d1a" providerId="ADAL" clId="{1264B289-2865-4223-93BC-01499B9272F6}" dt="2019-09-25T22:28:29.745" v="4664" actId="2696"/>
        <pc:sldMkLst>
          <pc:docMk/>
          <pc:sldMk cId="1459665349" sldId="778"/>
        </pc:sldMkLst>
      </pc:sldChg>
      <pc:sldChg chg="modSp">
        <pc:chgData name="Eyth, Alison" userId="649d2ced-6280-4c44-830a-d941bed67d1a" providerId="ADAL" clId="{1264B289-2865-4223-93BC-01499B9272F6}" dt="2019-09-25T22:29:05.421" v="4669" actId="948"/>
        <pc:sldMkLst>
          <pc:docMk/>
          <pc:sldMk cId="3564469125" sldId="779"/>
        </pc:sldMkLst>
        <pc:spChg chg="mod">
          <ac:chgData name="Eyth, Alison" userId="649d2ced-6280-4c44-830a-d941bed67d1a" providerId="ADAL" clId="{1264B289-2865-4223-93BC-01499B9272F6}" dt="2019-09-25T22:29:05.421" v="4669" actId="948"/>
          <ac:spMkLst>
            <pc:docMk/>
            <pc:sldMk cId="3564469125" sldId="779"/>
            <ac:spMk id="2" creationId="{6CA8F153-0B7C-7643-B9F8-FE3EE08C918B}"/>
          </ac:spMkLst>
        </pc:spChg>
      </pc:sldChg>
      <pc:sldChg chg="del">
        <pc:chgData name="Eyth, Alison" userId="649d2ced-6280-4c44-830a-d941bed67d1a" providerId="ADAL" clId="{1264B289-2865-4223-93BC-01499B9272F6}" dt="2019-09-25T21:36:34.279" v="2877" actId="2696"/>
        <pc:sldMkLst>
          <pc:docMk/>
          <pc:sldMk cId="3286647146" sldId="780"/>
        </pc:sldMkLst>
      </pc:sldChg>
      <pc:sldChg chg="modSp">
        <pc:chgData name="Eyth, Alison" userId="649d2ced-6280-4c44-830a-d941bed67d1a" providerId="ADAL" clId="{1264B289-2865-4223-93BC-01499B9272F6}" dt="2019-09-25T21:47:04.412" v="3393" actId="20577"/>
        <pc:sldMkLst>
          <pc:docMk/>
          <pc:sldMk cId="243082147" sldId="781"/>
        </pc:sldMkLst>
        <pc:spChg chg="mod">
          <ac:chgData name="Eyth, Alison" userId="649d2ced-6280-4c44-830a-d941bed67d1a" providerId="ADAL" clId="{1264B289-2865-4223-93BC-01499B9272F6}" dt="2019-09-25T21:47:04.412" v="3393" actId="20577"/>
          <ac:spMkLst>
            <pc:docMk/>
            <pc:sldMk cId="243082147" sldId="781"/>
            <ac:spMk id="2" creationId="{00000000-0000-0000-0000-000000000000}"/>
          </ac:spMkLst>
        </pc:spChg>
      </pc:sldChg>
      <pc:sldChg chg="addSp delSp modSp addCm modCm">
        <pc:chgData name="Eyth, Alison" userId="649d2ced-6280-4c44-830a-d941bed67d1a" providerId="ADAL" clId="{1264B289-2865-4223-93BC-01499B9272F6}" dt="2019-09-25T21:49:16.128" v="3401"/>
        <pc:sldMkLst>
          <pc:docMk/>
          <pc:sldMk cId="3852665947" sldId="782"/>
        </pc:sldMkLst>
        <pc:picChg chg="add del mod">
          <ac:chgData name="Eyth, Alison" userId="649d2ced-6280-4c44-830a-d941bed67d1a" providerId="ADAL" clId="{1264B289-2865-4223-93BC-01499B9272F6}" dt="2019-09-25T21:48:31.467" v="3396"/>
          <ac:picMkLst>
            <pc:docMk/>
            <pc:sldMk cId="3852665947" sldId="782"/>
            <ac:picMk id="5" creationId="{DBCF1E20-D426-450B-BC7C-CD16B17205F6}"/>
          </ac:picMkLst>
        </pc:picChg>
      </pc:sldChg>
      <pc:sldChg chg="modSp add del">
        <pc:chgData name="Eyth, Alison" userId="649d2ced-6280-4c44-830a-d941bed67d1a" providerId="ADAL" clId="{1264B289-2865-4223-93BC-01499B9272F6}" dt="2019-09-25T22:27:49.923" v="4661" actId="20577"/>
        <pc:sldMkLst>
          <pc:docMk/>
          <pc:sldMk cId="3628438542" sldId="783"/>
        </pc:sldMkLst>
        <pc:spChg chg="mod">
          <ac:chgData name="Eyth, Alison" userId="649d2ced-6280-4c44-830a-d941bed67d1a" providerId="ADAL" clId="{1264B289-2865-4223-93BC-01499B9272F6}" dt="2019-09-25T22:27:49.923" v="4661" actId="20577"/>
          <ac:spMkLst>
            <pc:docMk/>
            <pc:sldMk cId="3628438542" sldId="783"/>
            <ac:spMk id="2" creationId="{75A994B9-FEAF-4170-B654-BD67C59D9C8F}"/>
          </ac:spMkLst>
        </pc:spChg>
      </pc:sldChg>
      <pc:sldChg chg="modSp del">
        <pc:chgData name="Eyth, Alison" userId="649d2ced-6280-4c44-830a-d941bed67d1a" providerId="ADAL" clId="{1264B289-2865-4223-93BC-01499B9272F6}" dt="2019-09-25T21:15:35.605" v="2478" actId="2696"/>
        <pc:sldMkLst>
          <pc:docMk/>
          <pc:sldMk cId="267589199" sldId="784"/>
        </pc:sldMkLst>
        <pc:spChg chg="mod">
          <ac:chgData name="Eyth, Alison" userId="649d2ced-6280-4c44-830a-d941bed67d1a" providerId="ADAL" clId="{1264B289-2865-4223-93BC-01499B9272F6}" dt="2019-09-25T20:45:14.152" v="1908" actId="948"/>
          <ac:spMkLst>
            <pc:docMk/>
            <pc:sldMk cId="267589199" sldId="784"/>
            <ac:spMk id="2" creationId="{33C94214-B70E-C34E-8717-40F86A337D16}"/>
          </ac:spMkLst>
        </pc:spChg>
      </pc:sldChg>
      <pc:sldChg chg="del">
        <pc:chgData name="Eyth, Alison" userId="649d2ced-6280-4c44-830a-d941bed67d1a" providerId="ADAL" clId="{1264B289-2865-4223-93BC-01499B9272F6}" dt="2019-09-25T21:30:11.635" v="2812" actId="2696"/>
        <pc:sldMkLst>
          <pc:docMk/>
          <pc:sldMk cId="982908085" sldId="785"/>
        </pc:sldMkLst>
      </pc:sldChg>
      <pc:sldChg chg="add">
        <pc:chgData name="Eyth, Alison" userId="649d2ced-6280-4c44-830a-d941bed67d1a" providerId="ADAL" clId="{1264B289-2865-4223-93BC-01499B9272F6}" dt="2019-09-25T20:42:22.257" v="1906"/>
        <pc:sldMkLst>
          <pc:docMk/>
          <pc:sldMk cId="2098110317" sldId="786"/>
        </pc:sldMkLst>
      </pc:sldChg>
      <pc:sldChg chg="add del">
        <pc:chgData name="Eyth, Alison" userId="649d2ced-6280-4c44-830a-d941bed67d1a" providerId="ADAL" clId="{1264B289-2865-4223-93BC-01499B9272F6}" dt="2019-09-25T13:27:51.983" v="297" actId="2696"/>
        <pc:sldMkLst>
          <pc:docMk/>
          <pc:sldMk cId="3839378734" sldId="786"/>
        </pc:sldMkLst>
      </pc:sldChg>
      <pc:sldChg chg="modSp add">
        <pc:chgData name="Eyth, Alison" userId="649d2ced-6280-4c44-830a-d941bed67d1a" providerId="ADAL" clId="{1264B289-2865-4223-93BC-01499B9272F6}" dt="2019-09-25T20:46:21.602" v="1931" actId="20577"/>
        <pc:sldMkLst>
          <pc:docMk/>
          <pc:sldMk cId="1000486541" sldId="787"/>
        </pc:sldMkLst>
        <pc:spChg chg="mod">
          <ac:chgData name="Eyth, Alison" userId="649d2ced-6280-4c44-830a-d941bed67d1a" providerId="ADAL" clId="{1264B289-2865-4223-93BC-01499B9272F6}" dt="2019-09-25T20:46:21.602" v="1931" actId="20577"/>
          <ac:spMkLst>
            <pc:docMk/>
            <pc:sldMk cId="1000486541" sldId="787"/>
            <ac:spMk id="2" creationId="{BA9558B4-B377-42B1-B9B8-157B8B50999C}"/>
          </ac:spMkLst>
        </pc:spChg>
      </pc:sldChg>
      <pc:sldChg chg="modSp add">
        <pc:chgData name="Eyth, Alison" userId="649d2ced-6280-4c44-830a-d941bed67d1a" providerId="ADAL" clId="{1264B289-2865-4223-93BC-01499B9272F6}" dt="2019-09-25T13:19:49.033" v="163" actId="948"/>
        <pc:sldMkLst>
          <pc:docMk/>
          <pc:sldMk cId="1178987660" sldId="850"/>
        </pc:sldMkLst>
        <pc:spChg chg="mod">
          <ac:chgData name="Eyth, Alison" userId="649d2ced-6280-4c44-830a-d941bed67d1a" providerId="ADAL" clId="{1264B289-2865-4223-93BC-01499B9272F6}" dt="2019-09-25T13:19:49.033" v="163" actId="948"/>
          <ac:spMkLst>
            <pc:docMk/>
            <pc:sldMk cId="1178987660" sldId="850"/>
            <ac:spMk id="2" creationId="{00000000-0000-0000-0000-000000000000}"/>
          </ac:spMkLst>
        </pc:spChg>
      </pc:sldChg>
      <pc:sldChg chg="modSp add">
        <pc:chgData name="Eyth, Alison" userId="649d2ced-6280-4c44-830a-d941bed67d1a" providerId="ADAL" clId="{1264B289-2865-4223-93BC-01499B9272F6}" dt="2019-09-25T22:28:56.620" v="4668" actId="948"/>
        <pc:sldMkLst>
          <pc:docMk/>
          <pc:sldMk cId="1379723666" sldId="851"/>
        </pc:sldMkLst>
        <pc:spChg chg="mod">
          <ac:chgData name="Eyth, Alison" userId="649d2ced-6280-4c44-830a-d941bed67d1a" providerId="ADAL" clId="{1264B289-2865-4223-93BC-01499B9272F6}" dt="2019-09-25T22:28:56.620" v="4668" actId="948"/>
          <ac:spMkLst>
            <pc:docMk/>
            <pc:sldMk cId="1379723666" sldId="851"/>
            <ac:spMk id="2" creationId="{6CA8F153-0B7C-7643-B9F8-FE3EE08C918B}"/>
          </ac:spMkLst>
        </pc:spChg>
      </pc:sldChg>
      <pc:sldChg chg="modSp add del">
        <pc:chgData name="Eyth, Alison" userId="649d2ced-6280-4c44-830a-d941bed67d1a" providerId="ADAL" clId="{1264B289-2865-4223-93BC-01499B9272F6}" dt="2019-09-25T13:47:57.862" v="756" actId="2696"/>
        <pc:sldMkLst>
          <pc:docMk/>
          <pc:sldMk cId="1038994098" sldId="859"/>
        </pc:sldMkLst>
        <pc:spChg chg="mod">
          <ac:chgData name="Eyth, Alison" userId="649d2ced-6280-4c44-830a-d941bed67d1a" providerId="ADAL" clId="{1264B289-2865-4223-93BC-01499B9272F6}" dt="2019-09-25T13:24:46.353" v="249" actId="20577"/>
          <ac:spMkLst>
            <pc:docMk/>
            <pc:sldMk cId="1038994098" sldId="859"/>
            <ac:spMk id="2" creationId="{25F33D87-F16C-4FAB-A072-E6705468C483}"/>
          </ac:spMkLst>
        </pc:spChg>
      </pc:sldChg>
      <pc:sldChg chg="modSp add">
        <pc:chgData name="Eyth, Alison" userId="649d2ced-6280-4c44-830a-d941bed67d1a" providerId="ADAL" clId="{1264B289-2865-4223-93BC-01499B9272F6}" dt="2019-09-25T13:27:32.886" v="296" actId="20577"/>
        <pc:sldMkLst>
          <pc:docMk/>
          <pc:sldMk cId="2212760635" sldId="887"/>
        </pc:sldMkLst>
        <pc:spChg chg="mod">
          <ac:chgData name="Eyth, Alison" userId="649d2ced-6280-4c44-830a-d941bed67d1a" providerId="ADAL" clId="{1264B289-2865-4223-93BC-01499B9272F6}" dt="2019-09-25T13:27:32.886" v="296" actId="20577"/>
          <ac:spMkLst>
            <pc:docMk/>
            <pc:sldMk cId="2212760635" sldId="887"/>
            <ac:spMk id="2" creationId="{38307253-9AFF-4F33-8682-774203EE3AA5}"/>
          </ac:spMkLst>
        </pc:spChg>
      </pc:sldChg>
      <pc:sldChg chg="modSp add del">
        <pc:chgData name="Eyth, Alison" userId="649d2ced-6280-4c44-830a-d941bed67d1a" providerId="ADAL" clId="{1264B289-2865-4223-93BC-01499B9272F6}" dt="2019-09-25T13:53:11.248" v="932" actId="2696"/>
        <pc:sldMkLst>
          <pc:docMk/>
          <pc:sldMk cId="2666399319" sldId="890"/>
        </pc:sldMkLst>
        <pc:spChg chg="mod">
          <ac:chgData name="Eyth, Alison" userId="649d2ced-6280-4c44-830a-d941bed67d1a" providerId="ADAL" clId="{1264B289-2865-4223-93BC-01499B9272F6}" dt="2019-09-25T13:52:57.141" v="931" actId="20577"/>
          <ac:spMkLst>
            <pc:docMk/>
            <pc:sldMk cId="2666399319" sldId="890"/>
            <ac:spMk id="2" creationId="{B06B9B38-E2CE-4D09-83D7-57458BE40A8A}"/>
          </ac:spMkLst>
        </pc:spChg>
      </pc:sldChg>
      <pc:sldChg chg="modSp add">
        <pc:chgData name="Eyth, Alison" userId="649d2ced-6280-4c44-830a-d941bed67d1a" providerId="ADAL" clId="{1264B289-2865-4223-93BC-01499B9272F6}" dt="2019-09-25T13:18:53.129" v="138" actId="404"/>
        <pc:sldMkLst>
          <pc:docMk/>
          <pc:sldMk cId="2005874570" sldId="891"/>
        </pc:sldMkLst>
        <pc:graphicFrameChg chg="mod modGraphic">
          <ac:chgData name="Eyth, Alison" userId="649d2ced-6280-4c44-830a-d941bed67d1a" providerId="ADAL" clId="{1264B289-2865-4223-93BC-01499B9272F6}" dt="2019-09-25T13:18:53.129" v="138" actId="404"/>
          <ac:graphicFrameMkLst>
            <pc:docMk/>
            <pc:sldMk cId="2005874570" sldId="891"/>
            <ac:graphicFrameMk id="5" creationId="{439233AC-10F7-4987-9543-740D6B527AF8}"/>
          </ac:graphicFrameMkLst>
        </pc:graphicFrameChg>
      </pc:sldChg>
      <pc:sldChg chg="add">
        <pc:chgData name="Eyth, Alison" userId="649d2ced-6280-4c44-830a-d941bed67d1a" providerId="ADAL" clId="{1264B289-2865-4223-93BC-01499B9272F6}" dt="2019-09-25T21:32:55.560" v="2828"/>
        <pc:sldMkLst>
          <pc:docMk/>
          <pc:sldMk cId="3095032239" sldId="892"/>
        </pc:sldMkLst>
      </pc:sldChg>
      <pc:sldChg chg="modSp add">
        <pc:chgData name="Eyth, Alison" userId="649d2ced-6280-4c44-830a-d941bed67d1a" providerId="ADAL" clId="{1264B289-2865-4223-93BC-01499B9272F6}" dt="2019-09-25T13:53:45.115" v="939" actId="20577"/>
        <pc:sldMkLst>
          <pc:docMk/>
          <pc:sldMk cId="1161948725" sldId="894"/>
        </pc:sldMkLst>
        <pc:spChg chg="mod">
          <ac:chgData name="Eyth, Alison" userId="649d2ced-6280-4c44-830a-d941bed67d1a" providerId="ADAL" clId="{1264B289-2865-4223-93BC-01499B9272F6}" dt="2019-09-25T13:39:22.406" v="468" actId="20577"/>
          <ac:spMkLst>
            <pc:docMk/>
            <pc:sldMk cId="1161948725" sldId="894"/>
            <ac:spMk id="2" creationId="{FB7F3C8F-3DB6-473E-8ADB-B91D13944A23}"/>
          </ac:spMkLst>
        </pc:spChg>
        <pc:spChg chg="mod">
          <ac:chgData name="Eyth, Alison" userId="649d2ced-6280-4c44-830a-d941bed67d1a" providerId="ADAL" clId="{1264B289-2865-4223-93BC-01499B9272F6}" dt="2019-09-25T13:28:14.549" v="304" actId="20577"/>
          <ac:spMkLst>
            <pc:docMk/>
            <pc:sldMk cId="1161948725" sldId="894"/>
            <ac:spMk id="4" creationId="{E8439D39-1644-4B90-A613-481F35356E61}"/>
          </ac:spMkLst>
        </pc:spChg>
        <pc:graphicFrameChg chg="modGraphic">
          <ac:chgData name="Eyth, Alison" userId="649d2ced-6280-4c44-830a-d941bed67d1a" providerId="ADAL" clId="{1264B289-2865-4223-93BC-01499B9272F6}" dt="2019-09-25T13:53:45.115" v="939" actId="20577"/>
          <ac:graphicFrameMkLst>
            <pc:docMk/>
            <pc:sldMk cId="1161948725" sldId="894"/>
            <ac:graphicFrameMk id="5" creationId="{439233AC-10F7-4987-9543-740D6B527AF8}"/>
          </ac:graphicFrameMkLst>
        </pc:graphicFrameChg>
      </pc:sldChg>
      <pc:sldChg chg="modSp add">
        <pc:chgData name="Eyth, Alison" userId="649d2ced-6280-4c44-830a-d941bed67d1a" providerId="ADAL" clId="{1264B289-2865-4223-93BC-01499B9272F6}" dt="2019-09-25T15:33:58.411" v="1813" actId="20577"/>
        <pc:sldMkLst>
          <pc:docMk/>
          <pc:sldMk cId="962966548" sldId="895"/>
        </pc:sldMkLst>
        <pc:spChg chg="mod">
          <ac:chgData name="Eyth, Alison" userId="649d2ced-6280-4c44-830a-d941bed67d1a" providerId="ADAL" clId="{1264B289-2865-4223-93BC-01499B9272F6}" dt="2019-09-25T15:33:58.411" v="1813" actId="20577"/>
          <ac:spMkLst>
            <pc:docMk/>
            <pc:sldMk cId="962966548" sldId="895"/>
            <ac:spMk id="2" creationId="{7B44C1F6-391C-48A4-B5B0-2F87CE5E32CE}"/>
          </ac:spMkLst>
        </pc:spChg>
        <pc:spChg chg="mod">
          <ac:chgData name="Eyth, Alison" userId="649d2ced-6280-4c44-830a-d941bed67d1a" providerId="ADAL" clId="{1264B289-2865-4223-93BC-01499B9272F6}" dt="2019-09-25T13:58:30.974" v="1492" actId="6549"/>
          <ac:spMkLst>
            <pc:docMk/>
            <pc:sldMk cId="962966548" sldId="895"/>
            <ac:spMk id="4" creationId="{13F1151C-9581-4EB0-A737-50A4634025E3}"/>
          </ac:spMkLst>
        </pc:spChg>
      </pc:sldChg>
      <pc:sldChg chg="add del">
        <pc:chgData name="Eyth, Alison" userId="649d2ced-6280-4c44-830a-d941bed67d1a" providerId="ADAL" clId="{1264B289-2865-4223-93BC-01499B9272F6}" dt="2019-09-25T20:42:26.710" v="1907" actId="2696"/>
        <pc:sldMkLst>
          <pc:docMk/>
          <pc:sldMk cId="890097582" sldId="896"/>
        </pc:sldMkLst>
      </pc:sldChg>
      <pc:sldChg chg="add del">
        <pc:chgData name="Eyth, Alison" userId="649d2ced-6280-4c44-830a-d941bed67d1a" providerId="ADAL" clId="{1264B289-2865-4223-93BC-01499B9272F6}" dt="2019-09-25T20:53:45.520" v="2006"/>
        <pc:sldMkLst>
          <pc:docMk/>
          <pc:sldMk cId="3005080266" sldId="896"/>
        </pc:sldMkLst>
      </pc:sldChg>
      <pc:sldChg chg="add del">
        <pc:chgData name="Eyth, Alison" userId="649d2ced-6280-4c44-830a-d941bed67d1a" providerId="ADAL" clId="{1264B289-2865-4223-93BC-01499B9272F6}" dt="2019-09-25T20:53:44.253" v="2005"/>
        <pc:sldMkLst>
          <pc:docMk/>
          <pc:sldMk cId="1598199085" sldId="897"/>
        </pc:sldMkLst>
      </pc:sldChg>
      <pc:sldChg chg="modSp add del">
        <pc:chgData name="Eyth, Alison" userId="649d2ced-6280-4c44-830a-d941bed67d1a" providerId="ADAL" clId="{1264B289-2865-4223-93BC-01499B9272F6}" dt="2019-09-25T20:53:44.253" v="2005"/>
        <pc:sldMkLst>
          <pc:docMk/>
          <pc:sldMk cId="1312912129" sldId="898"/>
        </pc:sldMkLst>
        <pc:spChg chg="mod">
          <ac:chgData name="Eyth, Alison" userId="649d2ced-6280-4c44-830a-d941bed67d1a" providerId="ADAL" clId="{1264B289-2865-4223-93BC-01499B9272F6}" dt="2019-09-25T20:53:42.254" v="2003" actId="6549"/>
          <ac:spMkLst>
            <pc:docMk/>
            <pc:sldMk cId="1312912129" sldId="898"/>
            <ac:spMk id="2" creationId="{00000000-0000-0000-0000-000000000000}"/>
          </ac:spMkLst>
        </pc:spChg>
      </pc:sldChg>
      <pc:sldChg chg="add">
        <pc:chgData name="Eyth, Alison" userId="649d2ced-6280-4c44-830a-d941bed67d1a" providerId="ADAL" clId="{1264B289-2865-4223-93BC-01499B9272F6}" dt="2019-09-25T21:24:35.477" v="2737"/>
        <pc:sldMkLst>
          <pc:docMk/>
          <pc:sldMk cId="4187131422" sldId="898"/>
        </pc:sldMkLst>
      </pc:sldChg>
      <pc:sldChg chg="add del">
        <pc:chgData name="Eyth, Alison" userId="649d2ced-6280-4c44-830a-d941bed67d1a" providerId="ADAL" clId="{1264B289-2865-4223-93BC-01499B9272F6}" dt="2019-09-25T21:09:33.043" v="2384"/>
        <pc:sldMkLst>
          <pc:docMk/>
          <pc:sldMk cId="1676011866" sldId="899"/>
        </pc:sldMkLst>
      </pc:sldChg>
      <pc:sldChg chg="modSp add">
        <pc:chgData name="Eyth, Alison" userId="649d2ced-6280-4c44-830a-d941bed67d1a" providerId="ADAL" clId="{1264B289-2865-4223-93BC-01499B9272F6}" dt="2019-09-25T21:23:31.967" v="2735" actId="20577"/>
        <pc:sldMkLst>
          <pc:docMk/>
          <pc:sldMk cId="1454875197" sldId="900"/>
        </pc:sldMkLst>
        <pc:spChg chg="mod">
          <ac:chgData name="Eyth, Alison" userId="649d2ced-6280-4c44-830a-d941bed67d1a" providerId="ADAL" clId="{1264B289-2865-4223-93BC-01499B9272F6}" dt="2019-09-25T21:23:31.967" v="2735" actId="20577"/>
          <ac:spMkLst>
            <pc:docMk/>
            <pc:sldMk cId="1454875197" sldId="900"/>
            <ac:spMk id="2" creationId="{00000000-0000-0000-0000-000000000000}"/>
          </ac:spMkLst>
        </pc:spChg>
        <pc:spChg chg="mod">
          <ac:chgData name="Eyth, Alison" userId="649d2ced-6280-4c44-830a-d941bed67d1a" providerId="ADAL" clId="{1264B289-2865-4223-93BC-01499B9272F6}" dt="2019-09-25T21:14:45.775" v="2472" actId="14100"/>
          <ac:spMkLst>
            <pc:docMk/>
            <pc:sldMk cId="1454875197" sldId="900"/>
            <ac:spMk id="4" creationId="{00000000-0000-0000-0000-000000000000}"/>
          </ac:spMkLst>
        </pc:spChg>
      </pc:sldChg>
      <pc:sldChg chg="add del">
        <pc:chgData name="Eyth, Alison" userId="649d2ced-6280-4c44-830a-d941bed67d1a" providerId="ADAL" clId="{1264B289-2865-4223-93BC-01499B9272F6}" dt="2019-09-25T20:53:44.253" v="2005"/>
        <pc:sldMkLst>
          <pc:docMk/>
          <pc:sldMk cId="2668153257" sldId="900"/>
        </pc:sldMkLst>
      </pc:sldChg>
      <pc:sldChg chg="add del">
        <pc:chgData name="Eyth, Alison" userId="649d2ced-6280-4c44-830a-d941bed67d1a" providerId="ADAL" clId="{1264B289-2865-4223-93BC-01499B9272F6}" dt="2019-09-25T21:24:39.665" v="2738" actId="2696"/>
        <pc:sldMkLst>
          <pc:docMk/>
          <pc:sldMk cId="1964938624" sldId="901"/>
        </pc:sldMkLst>
      </pc:sldChg>
      <pc:sldChg chg="add del">
        <pc:chgData name="Eyth, Alison" userId="649d2ced-6280-4c44-830a-d941bed67d1a" providerId="ADAL" clId="{1264B289-2865-4223-93BC-01499B9272F6}" dt="2019-09-25T21:25:10.926" v="2739" actId="2696"/>
        <pc:sldMkLst>
          <pc:docMk/>
          <pc:sldMk cId="2668153257" sldId="902"/>
        </pc:sldMkLst>
      </pc:sldChg>
      <pc:sldChg chg="addSp modSp add del">
        <pc:chgData name="Eyth, Alison" userId="649d2ced-6280-4c44-830a-d941bed67d1a" providerId="ADAL" clId="{1264B289-2865-4223-93BC-01499B9272F6}" dt="2019-09-25T21:27:00.323" v="2808" actId="1035"/>
        <pc:sldMkLst>
          <pc:docMk/>
          <pc:sldMk cId="2478885340" sldId="910"/>
        </pc:sldMkLst>
        <pc:spChg chg="add mod">
          <ac:chgData name="Eyth, Alison" userId="649d2ced-6280-4c44-830a-d941bed67d1a" providerId="ADAL" clId="{1264B289-2865-4223-93BC-01499B9272F6}" dt="2019-09-25T21:26:53.679" v="2807" actId="6549"/>
          <ac:spMkLst>
            <pc:docMk/>
            <pc:sldMk cId="2478885340" sldId="910"/>
            <ac:spMk id="2" creationId="{ACEFA10B-5FA2-4298-9C39-3C2EDD40EE1B}"/>
          </ac:spMkLst>
        </pc:spChg>
        <pc:spChg chg="mod">
          <ac:chgData name="Eyth, Alison" userId="649d2ced-6280-4c44-830a-d941bed67d1a" providerId="ADAL" clId="{1264B289-2865-4223-93BC-01499B9272F6}" dt="2019-09-25T21:25:17.727" v="2743" actId="20577"/>
          <ac:spMkLst>
            <pc:docMk/>
            <pc:sldMk cId="2478885340" sldId="910"/>
            <ac:spMk id="10" creationId="{88C3DF3C-5639-4BE0-B79C-CD9D9240C303}"/>
          </ac:spMkLst>
        </pc:spChg>
        <pc:picChg chg="mod">
          <ac:chgData name="Eyth, Alison" userId="649d2ced-6280-4c44-830a-d941bed67d1a" providerId="ADAL" clId="{1264B289-2865-4223-93BC-01499B9272F6}" dt="2019-09-25T21:27:00.323" v="2808" actId="1035"/>
          <ac:picMkLst>
            <pc:docMk/>
            <pc:sldMk cId="2478885340" sldId="910"/>
            <ac:picMk id="5" creationId="{7C023F56-99B3-4B3C-89D1-714596664C79}"/>
          </ac:picMkLst>
        </pc:picChg>
      </pc:sldChg>
      <pc:sldChg chg="add del">
        <pc:chgData name="Eyth, Alison" userId="649d2ced-6280-4c44-830a-d941bed67d1a" providerId="ADAL" clId="{1264B289-2865-4223-93BC-01499B9272F6}" dt="2019-09-25T21:35:10.584" v="2846" actId="2696"/>
        <pc:sldMkLst>
          <pc:docMk/>
          <pc:sldMk cId="684880647" sldId="911"/>
        </pc:sldMkLst>
      </pc:sldChg>
      <pc:sldChg chg="add del">
        <pc:chgData name="Eyth, Alison" userId="649d2ced-6280-4c44-830a-d941bed67d1a" providerId="ADAL" clId="{1264B289-2865-4223-93BC-01499B9272F6}" dt="2019-09-25T20:53:44.253" v="2005"/>
        <pc:sldMkLst>
          <pc:docMk/>
          <pc:sldMk cId="4187131422" sldId="911"/>
        </pc:sldMkLst>
      </pc:sldChg>
      <pc:sldChg chg="modSp add">
        <pc:chgData name="Eyth, Alison" userId="649d2ced-6280-4c44-830a-d941bed67d1a" providerId="ADAL" clId="{1264B289-2865-4223-93BC-01499B9272F6}" dt="2019-09-25T21:33:04.527" v="2834" actId="20577"/>
        <pc:sldMkLst>
          <pc:docMk/>
          <pc:sldMk cId="351230134" sldId="912"/>
        </pc:sldMkLst>
        <pc:spChg chg="mod">
          <ac:chgData name="Eyth, Alison" userId="649d2ced-6280-4c44-830a-d941bed67d1a" providerId="ADAL" clId="{1264B289-2865-4223-93BC-01499B9272F6}" dt="2019-09-25T21:33:04.527" v="2834" actId="20577"/>
          <ac:spMkLst>
            <pc:docMk/>
            <pc:sldMk cId="351230134" sldId="912"/>
            <ac:spMk id="2" creationId="{00000000-0000-0000-0000-000000000000}"/>
          </ac:spMkLst>
        </pc:spChg>
      </pc:sldChg>
      <pc:sldChg chg="add">
        <pc:chgData name="Eyth, Alison" userId="649d2ced-6280-4c44-830a-d941bed67d1a" providerId="ADAL" clId="{1264B289-2865-4223-93BC-01499B9272F6}" dt="2019-09-25T21:30:29.239" v="2814"/>
        <pc:sldMkLst>
          <pc:docMk/>
          <pc:sldMk cId="503148687" sldId="913"/>
        </pc:sldMkLst>
      </pc:sldChg>
      <pc:sldChg chg="modSp add">
        <pc:chgData name="Eyth, Alison" userId="649d2ced-6280-4c44-830a-d941bed67d1a" providerId="ADAL" clId="{1264B289-2865-4223-93BC-01499B9272F6}" dt="2019-09-25T21:34:30.746" v="2841" actId="27636"/>
        <pc:sldMkLst>
          <pc:docMk/>
          <pc:sldMk cId="669669191" sldId="914"/>
        </pc:sldMkLst>
        <pc:spChg chg="mod">
          <ac:chgData name="Eyth, Alison" userId="649d2ced-6280-4c44-830a-d941bed67d1a" providerId="ADAL" clId="{1264B289-2865-4223-93BC-01499B9272F6}" dt="2019-09-25T21:34:30.746" v="2841" actId="27636"/>
          <ac:spMkLst>
            <pc:docMk/>
            <pc:sldMk cId="669669191" sldId="914"/>
            <ac:spMk id="2" creationId="{B4606598-723F-48A8-ADFA-1F27D7AF0700}"/>
          </ac:spMkLst>
        </pc:spChg>
      </pc:sldChg>
      <pc:sldChg chg="add">
        <pc:chgData name="Eyth, Alison" userId="649d2ced-6280-4c44-830a-d941bed67d1a" providerId="ADAL" clId="{1264B289-2865-4223-93BC-01499B9272F6}" dt="2019-09-25T21:30:29.239" v="2814"/>
        <pc:sldMkLst>
          <pc:docMk/>
          <pc:sldMk cId="553193935" sldId="915"/>
        </pc:sldMkLst>
      </pc:sldChg>
      <pc:sldChg chg="modSp add">
        <pc:chgData name="Eyth, Alison" userId="649d2ced-6280-4c44-830a-d941bed67d1a" providerId="ADAL" clId="{1264B289-2865-4223-93BC-01499B9272F6}" dt="2019-09-25T21:35:02.465" v="2845" actId="27636"/>
        <pc:sldMkLst>
          <pc:docMk/>
          <pc:sldMk cId="3416253584" sldId="916"/>
        </pc:sldMkLst>
        <pc:spChg chg="mod">
          <ac:chgData name="Eyth, Alison" userId="649d2ced-6280-4c44-830a-d941bed67d1a" providerId="ADAL" clId="{1264B289-2865-4223-93BC-01499B9272F6}" dt="2019-09-25T21:35:02.465" v="2845" actId="27636"/>
          <ac:spMkLst>
            <pc:docMk/>
            <pc:sldMk cId="3416253584" sldId="916"/>
            <ac:spMk id="2" creationId="{751693F5-8503-40C4-BB95-1762339A9061}"/>
          </ac:spMkLst>
        </pc:spChg>
      </pc:sldChg>
      <pc:sldChg chg="add del">
        <pc:chgData name="Eyth, Alison" userId="649d2ced-6280-4c44-830a-d941bed67d1a" providerId="ADAL" clId="{1264B289-2865-4223-93BC-01499B9272F6}" dt="2019-09-25T21:49:23.420" v="3402" actId="2696"/>
        <pc:sldMkLst>
          <pc:docMk/>
          <pc:sldMk cId="3651934812" sldId="917"/>
        </pc:sldMkLst>
      </pc:sldChg>
      <pc:sldChg chg="add ord">
        <pc:chgData name="Eyth, Alison" userId="649d2ced-6280-4c44-830a-d941bed67d1a" providerId="ADAL" clId="{1264B289-2865-4223-93BC-01499B9272F6}" dt="2019-09-25T21:48:50.253" v="3399"/>
        <pc:sldMkLst>
          <pc:docMk/>
          <pc:sldMk cId="1991430483" sldId="918"/>
        </pc:sldMkLst>
      </pc:sldChg>
      <pc:sldChg chg="add ord">
        <pc:chgData name="Eyth, Alison" userId="649d2ced-6280-4c44-830a-d941bed67d1a" providerId="ADAL" clId="{1264B289-2865-4223-93BC-01499B9272F6}" dt="2019-09-25T21:48:50.253" v="3399"/>
        <pc:sldMkLst>
          <pc:docMk/>
          <pc:sldMk cId="2483773039" sldId="919"/>
        </pc:sldMkLst>
      </pc:sldChg>
      <pc:sldChg chg="add">
        <pc:chgData name="Eyth, Alison" userId="649d2ced-6280-4c44-830a-d941bed67d1a" providerId="ADAL" clId="{1264B289-2865-4223-93BC-01499B9272F6}" dt="2019-09-25T21:54:43.561" v="3405"/>
        <pc:sldMkLst>
          <pc:docMk/>
          <pc:sldMk cId="1598199085" sldId="920"/>
        </pc:sldMkLst>
      </pc:sldChg>
      <pc:sldChg chg="modSp add">
        <pc:chgData name="Eyth, Alison" userId="649d2ced-6280-4c44-830a-d941bed67d1a" providerId="ADAL" clId="{1264B289-2865-4223-93BC-01499B9272F6}" dt="2019-09-25T21:55:15.599" v="3411" actId="948"/>
        <pc:sldMkLst>
          <pc:docMk/>
          <pc:sldMk cId="1864264635" sldId="921"/>
        </pc:sldMkLst>
        <pc:spChg chg="mod">
          <ac:chgData name="Eyth, Alison" userId="649d2ced-6280-4c44-830a-d941bed67d1a" providerId="ADAL" clId="{1264B289-2865-4223-93BC-01499B9272F6}" dt="2019-09-25T21:55:15.599" v="3411" actId="948"/>
          <ac:spMkLst>
            <pc:docMk/>
            <pc:sldMk cId="1864264635" sldId="921"/>
            <ac:spMk id="5" creationId="{D533E3B1-F7A1-46E5-80FA-344D9BB133F8}"/>
          </ac:spMkLst>
        </pc:spChg>
      </pc:sldChg>
      <pc:sldChg chg="add">
        <pc:chgData name="Eyth, Alison" userId="649d2ced-6280-4c44-830a-d941bed67d1a" providerId="ADAL" clId="{1264B289-2865-4223-93BC-01499B9272F6}" dt="2019-09-25T21:54:43.561" v="3405"/>
        <pc:sldMkLst>
          <pc:docMk/>
          <pc:sldMk cId="1336305156" sldId="922"/>
        </pc:sldMkLst>
      </pc:sldChg>
      <pc:sldChg chg="modSp add">
        <pc:chgData name="Eyth, Alison" userId="649d2ced-6280-4c44-830a-d941bed67d1a" providerId="ADAL" clId="{1264B289-2865-4223-93BC-01499B9272F6}" dt="2019-09-25T21:55:57.124" v="3415" actId="14100"/>
        <pc:sldMkLst>
          <pc:docMk/>
          <pc:sldMk cId="1745101944" sldId="923"/>
        </pc:sldMkLst>
        <pc:spChg chg="mod">
          <ac:chgData name="Eyth, Alison" userId="649d2ced-6280-4c44-830a-d941bed67d1a" providerId="ADAL" clId="{1264B289-2865-4223-93BC-01499B9272F6}" dt="2019-09-25T21:55:57.124" v="3415" actId="14100"/>
          <ac:spMkLst>
            <pc:docMk/>
            <pc:sldMk cId="1745101944" sldId="923"/>
            <ac:spMk id="14" creationId="{6E2C76F8-4FA2-4786-B085-26D5D5AB53D2}"/>
          </ac:spMkLst>
        </pc:spChg>
      </pc:sldChg>
      <pc:sldChg chg="modSp add">
        <pc:chgData name="Eyth, Alison" userId="649d2ced-6280-4c44-830a-d941bed67d1a" providerId="ADAL" clId="{1264B289-2865-4223-93BC-01499B9272F6}" dt="2019-09-25T21:56:23.452" v="3419" actId="14734"/>
        <pc:sldMkLst>
          <pc:docMk/>
          <pc:sldMk cId="1692350594" sldId="924"/>
        </pc:sldMkLst>
        <pc:graphicFrameChg chg="modGraphic">
          <ac:chgData name="Eyth, Alison" userId="649d2ced-6280-4c44-830a-d941bed67d1a" providerId="ADAL" clId="{1264B289-2865-4223-93BC-01499B9272F6}" dt="2019-09-25T21:56:23.452" v="3419" actId="14734"/>
          <ac:graphicFrameMkLst>
            <pc:docMk/>
            <pc:sldMk cId="1692350594" sldId="924"/>
            <ac:graphicFrameMk id="8" creationId="{A4657E5C-53D8-4ED6-A936-9294CC84EF6D}"/>
          </ac:graphicFrameMkLst>
        </pc:graphicFrameChg>
      </pc:sldChg>
      <pc:sldChg chg="addSp delSp modSp add">
        <pc:chgData name="Eyth, Alison" userId="649d2ced-6280-4c44-830a-d941bed67d1a" providerId="ADAL" clId="{1264B289-2865-4223-93BC-01499B9272F6}" dt="2019-09-25T21:57:50.655" v="3462" actId="1076"/>
        <pc:sldMkLst>
          <pc:docMk/>
          <pc:sldMk cId="3480411291" sldId="925"/>
        </pc:sldMkLst>
        <pc:spChg chg="del">
          <ac:chgData name="Eyth, Alison" userId="649d2ced-6280-4c44-830a-d941bed67d1a" providerId="ADAL" clId="{1264B289-2865-4223-93BC-01499B9272F6}" dt="2019-09-25T21:57:37.375" v="3450"/>
          <ac:spMkLst>
            <pc:docMk/>
            <pc:sldMk cId="3480411291" sldId="925"/>
            <ac:spMk id="2" creationId="{8D66DFE6-B95D-4C7F-A5D5-474ABF797698}"/>
          </ac:spMkLst>
        </pc:spChg>
        <pc:spChg chg="mod">
          <ac:chgData name="Eyth, Alison" userId="649d2ced-6280-4c44-830a-d941bed67d1a" providerId="ADAL" clId="{1264B289-2865-4223-93BC-01499B9272F6}" dt="2019-09-25T21:57:42.724" v="3460" actId="20577"/>
          <ac:spMkLst>
            <pc:docMk/>
            <pc:sldMk cId="3480411291" sldId="925"/>
            <ac:spMk id="4" creationId="{28A5A172-7A9F-46AD-8C4F-02EF79FE21AD}"/>
          </ac:spMkLst>
        </pc:spChg>
        <pc:picChg chg="add mod">
          <ac:chgData name="Eyth, Alison" userId="649d2ced-6280-4c44-830a-d941bed67d1a" providerId="ADAL" clId="{1264B289-2865-4223-93BC-01499B9272F6}" dt="2019-09-25T21:57:50.655" v="3462" actId="1076"/>
          <ac:picMkLst>
            <pc:docMk/>
            <pc:sldMk cId="3480411291" sldId="925"/>
            <ac:picMk id="5" creationId="{B0751DDE-19DB-492B-9AA8-E2AC29711927}"/>
          </ac:picMkLst>
        </pc:picChg>
      </pc:sldChg>
      <pc:sldChg chg="addSp delSp modSp add">
        <pc:chgData name="Eyth, Alison" userId="649d2ced-6280-4c44-830a-d941bed67d1a" providerId="ADAL" clId="{1264B289-2865-4223-93BC-01499B9272F6}" dt="2019-09-25T22:20:30.913" v="4355" actId="404"/>
        <pc:sldMkLst>
          <pc:docMk/>
          <pc:sldMk cId="1916280188" sldId="926"/>
        </pc:sldMkLst>
        <pc:spChg chg="del">
          <ac:chgData name="Eyth, Alison" userId="649d2ced-6280-4c44-830a-d941bed67d1a" providerId="ADAL" clId="{1264B289-2865-4223-93BC-01499B9272F6}" dt="2019-09-25T22:14:52.839" v="4185"/>
          <ac:spMkLst>
            <pc:docMk/>
            <pc:sldMk cId="1916280188" sldId="926"/>
            <ac:spMk id="2" creationId="{86CEA5ED-0A6B-428A-A7A0-FC86F1CE4BD5}"/>
          </ac:spMkLst>
        </pc:spChg>
        <pc:spChg chg="mod">
          <ac:chgData name="Eyth, Alison" userId="649d2ced-6280-4c44-830a-d941bed67d1a" providerId="ADAL" clId="{1264B289-2865-4223-93BC-01499B9272F6}" dt="2019-09-25T22:20:30.913" v="4355" actId="404"/>
          <ac:spMkLst>
            <pc:docMk/>
            <pc:sldMk cId="1916280188" sldId="926"/>
            <ac:spMk id="4" creationId="{C976E6D7-A77C-465D-B8A2-4146041E6D4B}"/>
          </ac:spMkLst>
        </pc:spChg>
        <pc:picChg chg="add del mod">
          <ac:chgData name="Eyth, Alison" userId="649d2ced-6280-4c44-830a-d941bed67d1a" providerId="ADAL" clId="{1264B289-2865-4223-93BC-01499B9272F6}" dt="2019-09-25T22:14:51.639" v="4184"/>
          <ac:picMkLst>
            <pc:docMk/>
            <pc:sldMk cId="1916280188" sldId="926"/>
            <ac:picMk id="5" creationId="{09FAC0EB-3EB4-4D4D-8C6A-EAC4D05DE718}"/>
          </ac:picMkLst>
        </pc:picChg>
        <pc:picChg chg="add mod">
          <ac:chgData name="Eyth, Alison" userId="649d2ced-6280-4c44-830a-d941bed67d1a" providerId="ADAL" clId="{1264B289-2865-4223-93BC-01499B9272F6}" dt="2019-09-25T22:14:52.839" v="4185"/>
          <ac:picMkLst>
            <pc:docMk/>
            <pc:sldMk cId="1916280188" sldId="926"/>
            <ac:picMk id="6" creationId="{1B2F2E7B-6C32-49FC-AA86-9BAF05368776}"/>
          </ac:picMkLst>
        </pc:picChg>
      </pc:sldChg>
      <pc:sldChg chg="addSp delSp modSp add">
        <pc:chgData name="Eyth, Alison" userId="649d2ced-6280-4c44-830a-d941bed67d1a" providerId="ADAL" clId="{1264B289-2865-4223-93BC-01499B9272F6}" dt="2019-09-25T22:20:42.408" v="4371" actId="404"/>
        <pc:sldMkLst>
          <pc:docMk/>
          <pc:sldMk cId="10239609" sldId="927"/>
        </pc:sldMkLst>
        <pc:spChg chg="del">
          <ac:chgData name="Eyth, Alison" userId="649d2ced-6280-4c44-830a-d941bed67d1a" providerId="ADAL" clId="{1264B289-2865-4223-93BC-01499B9272F6}" dt="2019-09-25T22:15:34.671" v="4220"/>
          <ac:spMkLst>
            <pc:docMk/>
            <pc:sldMk cId="10239609" sldId="927"/>
            <ac:spMk id="2" creationId="{B2D82184-7986-4CE3-829F-D87F9361ED02}"/>
          </ac:spMkLst>
        </pc:spChg>
        <pc:spChg chg="mod">
          <ac:chgData name="Eyth, Alison" userId="649d2ced-6280-4c44-830a-d941bed67d1a" providerId="ADAL" clId="{1264B289-2865-4223-93BC-01499B9272F6}" dt="2019-09-25T22:20:42.408" v="4371" actId="404"/>
          <ac:spMkLst>
            <pc:docMk/>
            <pc:sldMk cId="10239609" sldId="927"/>
            <ac:spMk id="4" creationId="{D7ADC8F3-EBA1-42ED-81F0-0A34084CE03D}"/>
          </ac:spMkLst>
        </pc:spChg>
        <pc:picChg chg="add mod">
          <ac:chgData name="Eyth, Alison" userId="649d2ced-6280-4c44-830a-d941bed67d1a" providerId="ADAL" clId="{1264B289-2865-4223-93BC-01499B9272F6}" dt="2019-09-25T22:15:34.671" v="4220"/>
          <ac:picMkLst>
            <pc:docMk/>
            <pc:sldMk cId="10239609" sldId="927"/>
            <ac:picMk id="6" creationId="{CAB24463-CBCD-4E81-8F3D-56E954568826}"/>
          </ac:picMkLst>
        </pc:picChg>
      </pc:sldChg>
      <pc:sldChg chg="addSp delSp modSp add">
        <pc:chgData name="Eyth, Alison" userId="649d2ced-6280-4c44-830a-d941bed67d1a" providerId="ADAL" clId="{1264B289-2865-4223-93BC-01499B9272F6}" dt="2019-09-25T22:20:09.354" v="4349" actId="1076"/>
        <pc:sldMkLst>
          <pc:docMk/>
          <pc:sldMk cId="3067996913" sldId="928"/>
        </pc:sldMkLst>
        <pc:spChg chg="del">
          <ac:chgData name="Eyth, Alison" userId="649d2ced-6280-4c44-830a-d941bed67d1a" providerId="ADAL" clId="{1264B289-2865-4223-93BC-01499B9272F6}" dt="2019-09-25T22:16:31.662" v="4270"/>
          <ac:spMkLst>
            <pc:docMk/>
            <pc:sldMk cId="3067996913" sldId="928"/>
            <ac:spMk id="2" creationId="{AF1057FE-31AD-43CF-A44D-16FFC4129085}"/>
          </ac:spMkLst>
        </pc:spChg>
        <pc:spChg chg="mod">
          <ac:chgData name="Eyth, Alison" userId="649d2ced-6280-4c44-830a-d941bed67d1a" providerId="ADAL" clId="{1264B289-2865-4223-93BC-01499B9272F6}" dt="2019-09-25T22:16:57.787" v="4345" actId="404"/>
          <ac:spMkLst>
            <pc:docMk/>
            <pc:sldMk cId="3067996913" sldId="928"/>
            <ac:spMk id="4" creationId="{948B323A-513D-4CE5-AD12-758F8342224C}"/>
          </ac:spMkLst>
        </pc:spChg>
        <pc:picChg chg="add mod">
          <ac:chgData name="Eyth, Alison" userId="649d2ced-6280-4c44-830a-d941bed67d1a" providerId="ADAL" clId="{1264B289-2865-4223-93BC-01499B9272F6}" dt="2019-09-25T22:20:09.354" v="4349" actId="1076"/>
          <ac:picMkLst>
            <pc:docMk/>
            <pc:sldMk cId="3067996913" sldId="928"/>
            <ac:picMk id="6" creationId="{F8BF1584-3100-4A4C-B4F4-91C425DD759E}"/>
          </ac:picMkLst>
        </pc:picChg>
      </pc:sldChg>
      <pc:sldChg chg="add">
        <pc:chgData name="Eyth, Alison" userId="649d2ced-6280-4c44-830a-d941bed67d1a" providerId="ADAL" clId="{1264B289-2865-4223-93BC-01499B9272F6}" dt="2019-09-25T22:24:59.781" v="4580"/>
        <pc:sldMkLst>
          <pc:docMk/>
          <pc:sldMk cId="3023296594" sldId="929"/>
        </pc:sldMkLst>
      </pc:sldChg>
      <pc:sldChg chg="add">
        <pc:chgData name="Eyth, Alison" userId="649d2ced-6280-4c44-830a-d941bed67d1a" providerId="ADAL" clId="{1264B289-2865-4223-93BC-01499B9272F6}" dt="2019-09-25T22:24:59.781" v="4580"/>
        <pc:sldMkLst>
          <pc:docMk/>
          <pc:sldMk cId="1326783707" sldId="930"/>
        </pc:sldMkLst>
      </pc:sldChg>
      <pc:sldChg chg="add">
        <pc:chgData name="Eyth, Alison" userId="649d2ced-6280-4c44-830a-d941bed67d1a" providerId="ADAL" clId="{1264B289-2865-4223-93BC-01499B9272F6}" dt="2019-09-25T22:24:59.781" v="4580"/>
        <pc:sldMkLst>
          <pc:docMk/>
          <pc:sldMk cId="2859945737" sldId="931"/>
        </pc:sldMkLst>
      </pc:sldChg>
      <pc:sldChg chg="add">
        <pc:chgData name="Eyth, Alison" userId="649d2ced-6280-4c44-830a-d941bed67d1a" providerId="ADAL" clId="{1264B289-2865-4223-93BC-01499B9272F6}" dt="2019-09-25T22:24:59.781" v="4580"/>
        <pc:sldMkLst>
          <pc:docMk/>
          <pc:sldMk cId="1735204758" sldId="932"/>
        </pc:sldMkLst>
      </pc:sldChg>
      <pc:sldChg chg="add del">
        <pc:chgData name="Eyth, Alison" userId="649d2ced-6280-4c44-830a-d941bed67d1a" providerId="ADAL" clId="{1264B289-2865-4223-93BC-01499B9272F6}" dt="2019-09-25T22:27:03.595" v="4591" actId="2696"/>
        <pc:sldMkLst>
          <pc:docMk/>
          <pc:sldMk cId="1550122445" sldId="933"/>
        </pc:sldMkLst>
      </pc:sldChg>
      <pc:sldChg chg="add">
        <pc:chgData name="Eyth, Alison" userId="649d2ced-6280-4c44-830a-d941bed67d1a" providerId="ADAL" clId="{1264B289-2865-4223-93BC-01499B9272F6}" dt="2019-09-25T22:26:50.715" v="4585"/>
        <pc:sldMkLst>
          <pc:docMk/>
          <pc:sldMk cId="2172921016" sldId="934"/>
        </pc:sldMkLst>
      </pc:sldChg>
      <pc:sldChg chg="add">
        <pc:chgData name="Eyth, Alison" userId="649d2ced-6280-4c44-830a-d941bed67d1a" providerId="ADAL" clId="{1264B289-2865-4223-93BC-01499B9272F6}" dt="2019-09-25T22:28:26.459" v="4662"/>
        <pc:sldMkLst>
          <pc:docMk/>
          <pc:sldMk cId="977650858" sldId="935"/>
        </pc:sldMkLst>
      </pc:sldChg>
      <pc:sldChg chg="modSp add">
        <pc:chgData name="Eyth, Alison" userId="649d2ced-6280-4c44-830a-d941bed67d1a" providerId="ADAL" clId="{1264B289-2865-4223-93BC-01499B9272F6}" dt="2019-09-25T22:28:45.835" v="4667" actId="20577"/>
        <pc:sldMkLst>
          <pc:docMk/>
          <pc:sldMk cId="1969549353" sldId="936"/>
        </pc:sldMkLst>
        <pc:spChg chg="mod">
          <ac:chgData name="Eyth, Alison" userId="649d2ced-6280-4c44-830a-d941bed67d1a" providerId="ADAL" clId="{1264B289-2865-4223-93BC-01499B9272F6}" dt="2019-09-25T22:28:45.835" v="4667" actId="20577"/>
          <ac:spMkLst>
            <pc:docMk/>
            <pc:sldMk cId="1969549353" sldId="936"/>
            <ac:spMk id="2" creationId="{6CA8F153-0B7C-7643-B9F8-FE3EE08C918B}"/>
          </ac:spMkLst>
        </pc:spChg>
      </pc:sldChg>
    </pc:docChg>
  </pc:docChgLst>
  <pc:docChgLst>
    <pc:chgData name="Eyth, Alison" userId="649d2ced-6280-4c44-830a-d941bed67d1a" providerId="ADAL" clId="{F3200DAC-96B4-4C35-BBCD-81C1D9A3412C}"/>
  </pc:docChgLst>
  <pc:docChgLst>
    <pc:chgData name="Eyth, Alison" userId="649d2ced-6280-4c44-830a-d941bed67d1a" providerId="ADAL" clId="{B3ECA5D7-C7AB-4605-A276-593D2C789492}"/>
    <pc:docChg chg="undo custSel addSld delSld modSld sldOrd">
      <pc:chgData name="Eyth, Alison" userId="649d2ced-6280-4c44-830a-d941bed67d1a" providerId="ADAL" clId="{B3ECA5D7-C7AB-4605-A276-593D2C789492}" dt="2019-09-26T15:15:27.801" v="1371" actId="6549"/>
      <pc:docMkLst>
        <pc:docMk/>
      </pc:docMkLst>
      <pc:sldChg chg="ord">
        <pc:chgData name="Eyth, Alison" userId="649d2ced-6280-4c44-830a-d941bed67d1a" providerId="ADAL" clId="{B3ECA5D7-C7AB-4605-A276-593D2C789492}" dt="2019-09-26T15:10:17.316" v="1288"/>
        <pc:sldMkLst>
          <pc:docMk/>
          <pc:sldMk cId="2136695604" sldId="258"/>
        </pc:sldMkLst>
      </pc:sldChg>
      <pc:sldChg chg="modSp">
        <pc:chgData name="Eyth, Alison" userId="649d2ced-6280-4c44-830a-d941bed67d1a" providerId="ADAL" clId="{B3ECA5D7-C7AB-4605-A276-593D2C789492}" dt="2019-09-26T15:10:31.459" v="1292" actId="27636"/>
        <pc:sldMkLst>
          <pc:docMk/>
          <pc:sldMk cId="2672948735" sldId="674"/>
        </pc:sldMkLst>
        <pc:spChg chg="mod">
          <ac:chgData name="Eyth, Alison" userId="649d2ced-6280-4c44-830a-d941bed67d1a" providerId="ADAL" clId="{B3ECA5D7-C7AB-4605-A276-593D2C789492}" dt="2019-09-26T15:10:31.459" v="1292" actId="27636"/>
          <ac:spMkLst>
            <pc:docMk/>
            <pc:sldMk cId="2672948735" sldId="674"/>
            <ac:spMk id="2" creationId="{00000000-0000-0000-0000-000000000000}"/>
          </ac:spMkLst>
        </pc:spChg>
      </pc:sldChg>
      <pc:sldChg chg="addSp delSp modSp add ord">
        <pc:chgData name="Eyth, Alison" userId="649d2ced-6280-4c44-830a-d941bed67d1a" providerId="ADAL" clId="{B3ECA5D7-C7AB-4605-A276-593D2C789492}" dt="2019-09-26T15:13:15.460" v="1370" actId="1076"/>
        <pc:sldMkLst>
          <pc:docMk/>
          <pc:sldMk cId="1073806757" sldId="690"/>
        </pc:sldMkLst>
        <pc:spChg chg="add del mod">
          <ac:chgData name="Eyth, Alison" userId="649d2ced-6280-4c44-830a-d941bed67d1a" providerId="ADAL" clId="{B3ECA5D7-C7AB-4605-A276-593D2C789492}" dt="2019-09-26T15:13:06.868" v="1367"/>
          <ac:spMkLst>
            <pc:docMk/>
            <pc:sldMk cId="1073806757" sldId="690"/>
            <ac:spMk id="3" creationId="{E02A73AF-28C8-4DC5-9529-B08277A76063}"/>
          </ac:spMkLst>
        </pc:spChg>
        <pc:spChg chg="mod">
          <ac:chgData name="Eyth, Alison" userId="649d2ced-6280-4c44-830a-d941bed67d1a" providerId="ADAL" clId="{B3ECA5D7-C7AB-4605-A276-593D2C789492}" dt="2019-09-26T15:13:03.091" v="1366" actId="20577"/>
          <ac:spMkLst>
            <pc:docMk/>
            <pc:sldMk cId="1073806757" sldId="690"/>
            <ac:spMk id="5" creationId="{BAD970DD-1624-4376-908C-DC7DDFDA15B8}"/>
          </ac:spMkLst>
        </pc:spChg>
        <pc:spChg chg="del mod">
          <ac:chgData name="Eyth, Alison" userId="649d2ced-6280-4c44-830a-d941bed67d1a" providerId="ADAL" clId="{B3ECA5D7-C7AB-4605-A276-593D2C789492}" dt="2019-09-26T15:13:10.439" v="1368" actId="478"/>
          <ac:spMkLst>
            <pc:docMk/>
            <pc:sldMk cId="1073806757" sldId="690"/>
            <ac:spMk id="11" creationId="{F27EC3BC-C8F5-410C-87D4-3FB64AC0D3DF}"/>
          </ac:spMkLst>
        </pc:spChg>
        <pc:picChg chg="add mod">
          <ac:chgData name="Eyth, Alison" userId="649d2ced-6280-4c44-830a-d941bed67d1a" providerId="ADAL" clId="{B3ECA5D7-C7AB-4605-A276-593D2C789492}" dt="2019-09-26T15:13:15.460" v="1370" actId="1076"/>
          <ac:picMkLst>
            <pc:docMk/>
            <pc:sldMk cId="1073806757" sldId="690"/>
            <ac:picMk id="7" creationId="{22E24AB7-4A0A-423E-A343-AECB31A697B2}"/>
          </ac:picMkLst>
        </pc:picChg>
        <pc:picChg chg="del">
          <ac:chgData name="Eyth, Alison" userId="649d2ced-6280-4c44-830a-d941bed67d1a" providerId="ADAL" clId="{B3ECA5D7-C7AB-4605-A276-593D2C789492}" dt="2019-09-26T15:12:50.949" v="1345" actId="478"/>
          <ac:picMkLst>
            <pc:docMk/>
            <pc:sldMk cId="1073806757" sldId="690"/>
            <ac:picMk id="9" creationId="{C6571AE8-34C3-4776-9B44-BCF43D805809}"/>
          </ac:picMkLst>
        </pc:picChg>
      </pc:sldChg>
      <pc:sldChg chg="modSp add">
        <pc:chgData name="Eyth, Alison" userId="649d2ced-6280-4c44-830a-d941bed67d1a" providerId="ADAL" clId="{B3ECA5D7-C7AB-4605-A276-593D2C789492}" dt="2019-09-26T14:23:12.840" v="698" actId="27636"/>
        <pc:sldMkLst>
          <pc:docMk/>
          <pc:sldMk cId="2598373680" sldId="723"/>
        </pc:sldMkLst>
        <pc:spChg chg="mod">
          <ac:chgData name="Eyth, Alison" userId="649d2ced-6280-4c44-830a-d941bed67d1a" providerId="ADAL" clId="{B3ECA5D7-C7AB-4605-A276-593D2C789492}" dt="2019-09-26T14:23:12.840" v="698" actId="27636"/>
          <ac:spMkLst>
            <pc:docMk/>
            <pc:sldMk cId="2598373680" sldId="723"/>
            <ac:spMk id="2" creationId="{00000000-0000-0000-0000-000000000000}"/>
          </ac:spMkLst>
        </pc:spChg>
        <pc:spChg chg="mod">
          <ac:chgData name="Eyth, Alison" userId="649d2ced-6280-4c44-830a-d941bed67d1a" providerId="ADAL" clId="{B3ECA5D7-C7AB-4605-A276-593D2C789492}" dt="2019-09-26T12:13:20.218" v="86" actId="20577"/>
          <ac:spMkLst>
            <pc:docMk/>
            <pc:sldMk cId="2598373680" sldId="723"/>
            <ac:spMk id="4" creationId="{00000000-0000-0000-0000-000000000000}"/>
          </ac:spMkLst>
        </pc:spChg>
      </pc:sldChg>
      <pc:sldChg chg="modSp">
        <pc:chgData name="Eyth, Alison" userId="649d2ced-6280-4c44-830a-d941bed67d1a" providerId="ADAL" clId="{B3ECA5D7-C7AB-4605-A276-593D2C789492}" dt="2019-09-26T14:57:32.632" v="1053" actId="20577"/>
        <pc:sldMkLst>
          <pc:docMk/>
          <pc:sldMk cId="1475819261" sldId="724"/>
        </pc:sldMkLst>
        <pc:spChg chg="mod">
          <ac:chgData name="Eyth, Alison" userId="649d2ced-6280-4c44-830a-d941bed67d1a" providerId="ADAL" clId="{B3ECA5D7-C7AB-4605-A276-593D2C789492}" dt="2019-09-26T14:57:32.632" v="1053" actId="20577"/>
          <ac:spMkLst>
            <pc:docMk/>
            <pc:sldMk cId="1475819261" sldId="724"/>
            <ac:spMk id="2" creationId="{00000000-0000-0000-0000-000000000000}"/>
          </ac:spMkLst>
        </pc:spChg>
      </pc:sldChg>
      <pc:sldChg chg="modSp delCm">
        <pc:chgData name="Eyth, Alison" userId="649d2ced-6280-4c44-830a-d941bed67d1a" providerId="ADAL" clId="{B3ECA5D7-C7AB-4605-A276-593D2C789492}" dt="2019-09-26T14:13:21.276" v="696" actId="948"/>
        <pc:sldMkLst>
          <pc:docMk/>
          <pc:sldMk cId="1374669891" sldId="725"/>
        </pc:sldMkLst>
        <pc:spChg chg="mod">
          <ac:chgData name="Eyth, Alison" userId="649d2ced-6280-4c44-830a-d941bed67d1a" providerId="ADAL" clId="{B3ECA5D7-C7AB-4605-A276-593D2C789492}" dt="2019-09-26T14:13:21.276" v="696" actId="948"/>
          <ac:spMkLst>
            <pc:docMk/>
            <pc:sldMk cId="1374669891" sldId="725"/>
            <ac:spMk id="2" creationId="{00000000-0000-0000-0000-000000000000}"/>
          </ac:spMkLst>
        </pc:spChg>
      </pc:sldChg>
      <pc:sldChg chg="modSp">
        <pc:chgData name="Eyth, Alison" userId="649d2ced-6280-4c44-830a-d941bed67d1a" providerId="ADAL" clId="{B3ECA5D7-C7AB-4605-A276-593D2C789492}" dt="2019-09-26T14:44:17.013" v="989" actId="6549"/>
        <pc:sldMkLst>
          <pc:docMk/>
          <pc:sldMk cId="2639706315" sldId="726"/>
        </pc:sldMkLst>
        <pc:spChg chg="mod">
          <ac:chgData name="Eyth, Alison" userId="649d2ced-6280-4c44-830a-d941bed67d1a" providerId="ADAL" clId="{B3ECA5D7-C7AB-4605-A276-593D2C789492}" dt="2019-09-26T14:44:17.013" v="989" actId="6549"/>
          <ac:spMkLst>
            <pc:docMk/>
            <pc:sldMk cId="2639706315" sldId="726"/>
            <ac:spMk id="7" creationId="{DACB4F39-7C4A-FF4B-9D02-51A65B142A4C}"/>
          </ac:spMkLst>
        </pc:spChg>
      </pc:sldChg>
      <pc:sldChg chg="del">
        <pc:chgData name="Eyth, Alison" userId="649d2ced-6280-4c44-830a-d941bed67d1a" providerId="ADAL" clId="{B3ECA5D7-C7AB-4605-A276-593D2C789492}" dt="2019-09-26T13:33:20.794" v="497" actId="2696"/>
        <pc:sldMkLst>
          <pc:docMk/>
          <pc:sldMk cId="736591890" sldId="728"/>
        </pc:sldMkLst>
      </pc:sldChg>
      <pc:sldChg chg="add">
        <pc:chgData name="Eyth, Alison" userId="649d2ced-6280-4c44-830a-d941bed67d1a" providerId="ADAL" clId="{B3ECA5D7-C7AB-4605-A276-593D2C789492}" dt="2019-09-26T13:33:33.729" v="506"/>
        <pc:sldMkLst>
          <pc:docMk/>
          <pc:sldMk cId="2779387151" sldId="728"/>
        </pc:sldMkLst>
      </pc:sldChg>
      <pc:sldChg chg="add">
        <pc:chgData name="Eyth, Alison" userId="649d2ced-6280-4c44-830a-d941bed67d1a" providerId="ADAL" clId="{B3ECA5D7-C7AB-4605-A276-593D2C789492}" dt="2019-09-26T13:33:33.729" v="506"/>
        <pc:sldMkLst>
          <pc:docMk/>
          <pc:sldMk cId="1295237843" sldId="730"/>
        </pc:sldMkLst>
      </pc:sldChg>
      <pc:sldChg chg="del">
        <pc:chgData name="Eyth, Alison" userId="649d2ced-6280-4c44-830a-d941bed67d1a" providerId="ADAL" clId="{B3ECA5D7-C7AB-4605-A276-593D2C789492}" dt="2019-09-26T13:33:20.899" v="498" actId="2696"/>
        <pc:sldMkLst>
          <pc:docMk/>
          <pc:sldMk cId="3365323644" sldId="730"/>
        </pc:sldMkLst>
      </pc:sldChg>
      <pc:sldChg chg="del">
        <pc:chgData name="Eyth, Alison" userId="649d2ced-6280-4c44-830a-d941bed67d1a" providerId="ADAL" clId="{B3ECA5D7-C7AB-4605-A276-593D2C789492}" dt="2019-09-26T13:33:21.178" v="501" actId="2696"/>
        <pc:sldMkLst>
          <pc:docMk/>
          <pc:sldMk cId="2606840247" sldId="737"/>
        </pc:sldMkLst>
      </pc:sldChg>
      <pc:sldChg chg="add">
        <pc:chgData name="Eyth, Alison" userId="649d2ced-6280-4c44-830a-d941bed67d1a" providerId="ADAL" clId="{B3ECA5D7-C7AB-4605-A276-593D2C789492}" dt="2019-09-26T13:33:33.729" v="506"/>
        <pc:sldMkLst>
          <pc:docMk/>
          <pc:sldMk cId="3374205300" sldId="737"/>
        </pc:sldMkLst>
      </pc:sldChg>
      <pc:sldChg chg="modSp">
        <pc:chgData name="Eyth, Alison" userId="649d2ced-6280-4c44-830a-d941bed67d1a" providerId="ADAL" clId="{B3ECA5D7-C7AB-4605-A276-593D2C789492}" dt="2019-09-26T15:15:27.801" v="1371" actId="6549"/>
        <pc:sldMkLst>
          <pc:docMk/>
          <pc:sldMk cId="1909875777" sldId="757"/>
        </pc:sldMkLst>
        <pc:spChg chg="mod">
          <ac:chgData name="Eyth, Alison" userId="649d2ced-6280-4c44-830a-d941bed67d1a" providerId="ADAL" clId="{B3ECA5D7-C7AB-4605-A276-593D2C789492}" dt="2019-09-26T15:15:27.801" v="1371" actId="6549"/>
          <ac:spMkLst>
            <pc:docMk/>
            <pc:sldMk cId="1909875777" sldId="757"/>
            <ac:spMk id="7" creationId="{48C906D0-2578-4BE7-BB8F-1B412779913A}"/>
          </ac:spMkLst>
        </pc:spChg>
      </pc:sldChg>
      <pc:sldChg chg="ord">
        <pc:chgData name="Eyth, Alison" userId="649d2ced-6280-4c44-830a-d941bed67d1a" providerId="ADAL" clId="{B3ECA5D7-C7AB-4605-A276-593D2C789492}" dt="2019-09-26T15:10:17.316" v="1288"/>
        <pc:sldMkLst>
          <pc:docMk/>
          <pc:sldMk cId="177312843" sldId="759"/>
        </pc:sldMkLst>
      </pc:sldChg>
      <pc:sldChg chg="ord">
        <pc:chgData name="Eyth, Alison" userId="649d2ced-6280-4c44-830a-d941bed67d1a" providerId="ADAL" clId="{B3ECA5D7-C7AB-4605-A276-593D2C789492}" dt="2019-09-26T15:10:17.316" v="1288"/>
        <pc:sldMkLst>
          <pc:docMk/>
          <pc:sldMk cId="605518252" sldId="760"/>
        </pc:sldMkLst>
      </pc:sldChg>
      <pc:sldChg chg="ord">
        <pc:chgData name="Eyth, Alison" userId="649d2ced-6280-4c44-830a-d941bed67d1a" providerId="ADAL" clId="{B3ECA5D7-C7AB-4605-A276-593D2C789492}" dt="2019-09-26T15:10:17.316" v="1288"/>
        <pc:sldMkLst>
          <pc:docMk/>
          <pc:sldMk cId="1125931703" sldId="777"/>
        </pc:sldMkLst>
      </pc:sldChg>
      <pc:sldChg chg="modSp">
        <pc:chgData name="Eyth, Alison" userId="649d2ced-6280-4c44-830a-d941bed67d1a" providerId="ADAL" clId="{B3ECA5D7-C7AB-4605-A276-593D2C789492}" dt="2019-09-26T15:03:16.630" v="1227" actId="20577"/>
        <pc:sldMkLst>
          <pc:docMk/>
          <pc:sldMk cId="243082147" sldId="781"/>
        </pc:sldMkLst>
        <pc:spChg chg="mod">
          <ac:chgData name="Eyth, Alison" userId="649d2ced-6280-4c44-830a-d941bed67d1a" providerId="ADAL" clId="{B3ECA5D7-C7AB-4605-A276-593D2C789492}" dt="2019-09-26T15:03:16.630" v="1227" actId="20577"/>
          <ac:spMkLst>
            <pc:docMk/>
            <pc:sldMk cId="243082147" sldId="781"/>
            <ac:spMk id="2" creationId="{00000000-0000-0000-0000-000000000000}"/>
          </ac:spMkLst>
        </pc:spChg>
      </pc:sldChg>
      <pc:sldChg chg="del delCm">
        <pc:chgData name="Eyth, Alison" userId="649d2ced-6280-4c44-830a-d941bed67d1a" providerId="ADAL" clId="{B3ECA5D7-C7AB-4605-A276-593D2C789492}" dt="2019-09-26T14:59:07.744" v="1055" actId="2696"/>
        <pc:sldMkLst>
          <pc:docMk/>
          <pc:sldMk cId="3852665947" sldId="782"/>
        </pc:sldMkLst>
      </pc:sldChg>
      <pc:sldChg chg="modSp">
        <pc:chgData name="Eyth, Alison" userId="649d2ced-6280-4c44-830a-d941bed67d1a" providerId="ADAL" clId="{B3ECA5D7-C7AB-4605-A276-593D2C789492}" dt="2019-09-26T14:24:12.483" v="744" actId="20577"/>
        <pc:sldMkLst>
          <pc:docMk/>
          <pc:sldMk cId="1178987660" sldId="850"/>
        </pc:sldMkLst>
        <pc:spChg chg="mod">
          <ac:chgData name="Eyth, Alison" userId="649d2ced-6280-4c44-830a-d941bed67d1a" providerId="ADAL" clId="{B3ECA5D7-C7AB-4605-A276-593D2C789492}" dt="2019-09-26T14:24:12.483" v="744" actId="20577"/>
          <ac:spMkLst>
            <pc:docMk/>
            <pc:sldMk cId="1178987660" sldId="850"/>
            <ac:spMk id="2" creationId="{00000000-0000-0000-0000-000000000000}"/>
          </ac:spMkLst>
        </pc:spChg>
      </pc:sldChg>
      <pc:sldChg chg="modSp">
        <pc:chgData name="Eyth, Alison" userId="649d2ced-6280-4c44-830a-d941bed67d1a" providerId="ADAL" clId="{B3ECA5D7-C7AB-4605-A276-593D2C789492}" dt="2019-09-26T12:14:03.411" v="148" actId="20577"/>
        <pc:sldMkLst>
          <pc:docMk/>
          <pc:sldMk cId="2005874570" sldId="891"/>
        </pc:sldMkLst>
        <pc:spChg chg="mod">
          <ac:chgData name="Eyth, Alison" userId="649d2ced-6280-4c44-830a-d941bed67d1a" providerId="ADAL" clId="{B3ECA5D7-C7AB-4605-A276-593D2C789492}" dt="2019-09-26T12:14:03.411" v="148" actId="20577"/>
          <ac:spMkLst>
            <pc:docMk/>
            <pc:sldMk cId="2005874570" sldId="891"/>
            <ac:spMk id="4" creationId="{E8439D39-1644-4B90-A613-481F35356E61}"/>
          </ac:spMkLst>
        </pc:spChg>
      </pc:sldChg>
      <pc:sldChg chg="del">
        <pc:chgData name="Eyth, Alison" userId="649d2ced-6280-4c44-830a-d941bed67d1a" providerId="ADAL" clId="{B3ECA5D7-C7AB-4605-A276-593D2C789492}" dt="2019-09-26T13:33:21.031" v="500" actId="2696"/>
        <pc:sldMkLst>
          <pc:docMk/>
          <pc:sldMk cId="3095032239" sldId="892"/>
        </pc:sldMkLst>
      </pc:sldChg>
      <pc:sldChg chg="add">
        <pc:chgData name="Eyth, Alison" userId="649d2ced-6280-4c44-830a-d941bed67d1a" providerId="ADAL" clId="{B3ECA5D7-C7AB-4605-A276-593D2C789492}" dt="2019-09-26T13:33:33.729" v="506"/>
        <pc:sldMkLst>
          <pc:docMk/>
          <pc:sldMk cId="3948969965" sldId="892"/>
        </pc:sldMkLst>
      </pc:sldChg>
      <pc:sldChg chg="del">
        <pc:chgData name="Eyth, Alison" userId="649d2ced-6280-4c44-830a-d941bed67d1a" providerId="ADAL" clId="{B3ECA5D7-C7AB-4605-A276-593D2C789492}" dt="2019-09-26T13:33:20.942" v="499" actId="2696"/>
        <pc:sldMkLst>
          <pc:docMk/>
          <pc:sldMk cId="351230134" sldId="912"/>
        </pc:sldMkLst>
      </pc:sldChg>
      <pc:sldChg chg="add">
        <pc:chgData name="Eyth, Alison" userId="649d2ced-6280-4c44-830a-d941bed67d1a" providerId="ADAL" clId="{B3ECA5D7-C7AB-4605-A276-593D2C789492}" dt="2019-09-26T13:33:33.729" v="506"/>
        <pc:sldMkLst>
          <pc:docMk/>
          <pc:sldMk cId="2396389065" sldId="912"/>
        </pc:sldMkLst>
      </pc:sldChg>
      <pc:sldChg chg="del">
        <pc:chgData name="Eyth, Alison" userId="649d2ced-6280-4c44-830a-d941bed67d1a" providerId="ADAL" clId="{B3ECA5D7-C7AB-4605-A276-593D2C789492}" dt="2019-09-26T13:33:21.287" v="502" actId="2696"/>
        <pc:sldMkLst>
          <pc:docMk/>
          <pc:sldMk cId="503148687" sldId="913"/>
        </pc:sldMkLst>
      </pc:sldChg>
      <pc:sldChg chg="add">
        <pc:chgData name="Eyth, Alison" userId="649d2ced-6280-4c44-830a-d941bed67d1a" providerId="ADAL" clId="{B3ECA5D7-C7AB-4605-A276-593D2C789492}" dt="2019-09-26T13:33:33.729" v="506"/>
        <pc:sldMkLst>
          <pc:docMk/>
          <pc:sldMk cId="3426693896" sldId="913"/>
        </pc:sldMkLst>
      </pc:sldChg>
      <pc:sldChg chg="del">
        <pc:chgData name="Eyth, Alison" userId="649d2ced-6280-4c44-830a-d941bed67d1a" providerId="ADAL" clId="{B3ECA5D7-C7AB-4605-A276-593D2C789492}" dt="2019-09-26T13:33:21.396" v="503" actId="2696"/>
        <pc:sldMkLst>
          <pc:docMk/>
          <pc:sldMk cId="669669191" sldId="914"/>
        </pc:sldMkLst>
      </pc:sldChg>
      <pc:sldChg chg="add">
        <pc:chgData name="Eyth, Alison" userId="649d2ced-6280-4c44-830a-d941bed67d1a" providerId="ADAL" clId="{B3ECA5D7-C7AB-4605-A276-593D2C789492}" dt="2019-09-26T13:33:33.729" v="506"/>
        <pc:sldMkLst>
          <pc:docMk/>
          <pc:sldMk cId="4290833269" sldId="914"/>
        </pc:sldMkLst>
      </pc:sldChg>
      <pc:sldChg chg="del">
        <pc:chgData name="Eyth, Alison" userId="649d2ced-6280-4c44-830a-d941bed67d1a" providerId="ADAL" clId="{B3ECA5D7-C7AB-4605-A276-593D2C789492}" dt="2019-09-26T13:33:21.500" v="504" actId="2696"/>
        <pc:sldMkLst>
          <pc:docMk/>
          <pc:sldMk cId="553193935" sldId="915"/>
        </pc:sldMkLst>
      </pc:sldChg>
      <pc:sldChg chg="add">
        <pc:chgData name="Eyth, Alison" userId="649d2ced-6280-4c44-830a-d941bed67d1a" providerId="ADAL" clId="{B3ECA5D7-C7AB-4605-A276-593D2C789492}" dt="2019-09-26T13:33:33.729" v="506"/>
        <pc:sldMkLst>
          <pc:docMk/>
          <pc:sldMk cId="2317756624" sldId="915"/>
        </pc:sldMkLst>
      </pc:sldChg>
      <pc:sldChg chg="add">
        <pc:chgData name="Eyth, Alison" userId="649d2ced-6280-4c44-830a-d941bed67d1a" providerId="ADAL" clId="{B3ECA5D7-C7AB-4605-A276-593D2C789492}" dt="2019-09-26T13:33:33.729" v="506"/>
        <pc:sldMkLst>
          <pc:docMk/>
          <pc:sldMk cId="3043243001" sldId="916"/>
        </pc:sldMkLst>
      </pc:sldChg>
      <pc:sldChg chg="del">
        <pc:chgData name="Eyth, Alison" userId="649d2ced-6280-4c44-830a-d941bed67d1a" providerId="ADAL" clId="{B3ECA5D7-C7AB-4605-A276-593D2C789492}" dt="2019-09-26T13:33:21.586" v="505" actId="2696"/>
        <pc:sldMkLst>
          <pc:docMk/>
          <pc:sldMk cId="3416253584" sldId="916"/>
        </pc:sldMkLst>
      </pc:sldChg>
      <pc:sldChg chg="modSp del">
        <pc:chgData name="Eyth, Alison" userId="649d2ced-6280-4c44-830a-d941bed67d1a" providerId="ADAL" clId="{B3ECA5D7-C7AB-4605-A276-593D2C789492}" dt="2019-09-26T15:07:48.643" v="1287" actId="2696"/>
        <pc:sldMkLst>
          <pc:docMk/>
          <pc:sldMk cId="2483773039" sldId="919"/>
        </pc:sldMkLst>
        <pc:spChg chg="mod">
          <ac:chgData name="Eyth, Alison" userId="649d2ced-6280-4c44-830a-d941bed67d1a" providerId="ADAL" clId="{B3ECA5D7-C7AB-4605-A276-593D2C789492}" dt="2019-09-26T15:05:22.575" v="1283" actId="1076"/>
          <ac:spMkLst>
            <pc:docMk/>
            <pc:sldMk cId="2483773039" sldId="919"/>
            <ac:spMk id="4" creationId="{E664829F-8BFD-41B9-B237-786276D8EE37}"/>
          </ac:spMkLst>
        </pc:spChg>
        <pc:picChg chg="mod">
          <ac:chgData name="Eyth, Alison" userId="649d2ced-6280-4c44-830a-d941bed67d1a" providerId="ADAL" clId="{B3ECA5D7-C7AB-4605-A276-593D2C789492}" dt="2019-09-26T15:07:18.681" v="1285" actId="1035"/>
          <ac:picMkLst>
            <pc:docMk/>
            <pc:sldMk cId="2483773039" sldId="919"/>
            <ac:picMk id="26" creationId="{632B2880-BCB0-400A-9270-336B9A3BE7AF}"/>
          </ac:picMkLst>
        </pc:picChg>
      </pc:sldChg>
      <pc:sldChg chg="ord">
        <pc:chgData name="Eyth, Alison" userId="649d2ced-6280-4c44-830a-d941bed67d1a" providerId="ADAL" clId="{B3ECA5D7-C7AB-4605-A276-593D2C789492}" dt="2019-09-26T15:10:17.316" v="1288"/>
        <pc:sldMkLst>
          <pc:docMk/>
          <pc:sldMk cId="3480411291" sldId="925"/>
        </pc:sldMkLst>
      </pc:sldChg>
      <pc:sldChg chg="modSp add">
        <pc:chgData name="Eyth, Alison" userId="649d2ced-6280-4c44-830a-d941bed67d1a" providerId="ADAL" clId="{B3ECA5D7-C7AB-4605-A276-593D2C789492}" dt="2019-09-26T14:23:54.516" v="720" actId="20577"/>
        <pc:sldMkLst>
          <pc:docMk/>
          <pc:sldMk cId="964396670" sldId="937"/>
        </pc:sldMkLst>
        <pc:spChg chg="mod">
          <ac:chgData name="Eyth, Alison" userId="649d2ced-6280-4c44-830a-d941bed67d1a" providerId="ADAL" clId="{B3ECA5D7-C7AB-4605-A276-593D2C789492}" dt="2019-09-26T14:23:54.516" v="720" actId="20577"/>
          <ac:spMkLst>
            <pc:docMk/>
            <pc:sldMk cId="964396670" sldId="937"/>
            <ac:spMk id="6" creationId="{FE9F1C15-7135-4E07-86E8-807047F6AE04}"/>
          </ac:spMkLst>
        </pc:spChg>
      </pc:sldChg>
      <pc:sldChg chg="add del">
        <pc:chgData name="Eyth, Alison" userId="649d2ced-6280-4c44-830a-d941bed67d1a" providerId="ADAL" clId="{B3ECA5D7-C7AB-4605-A276-593D2C789492}" dt="2019-09-26T12:10:35.574" v="2" actId="2696"/>
        <pc:sldMkLst>
          <pc:docMk/>
          <pc:sldMk cId="3416014601" sldId="937"/>
        </pc:sldMkLst>
      </pc:sldChg>
      <pc:sldChg chg="addSp modSp add">
        <pc:chgData name="Eyth, Alison" userId="649d2ced-6280-4c44-830a-d941bed67d1a" providerId="ADAL" clId="{B3ECA5D7-C7AB-4605-A276-593D2C789492}" dt="2019-09-26T15:11:17.277" v="1344" actId="1076"/>
        <pc:sldMkLst>
          <pc:docMk/>
          <pc:sldMk cId="729090435" sldId="938"/>
        </pc:sldMkLst>
        <pc:spChg chg="add mod">
          <ac:chgData name="Eyth, Alison" userId="649d2ced-6280-4c44-830a-d941bed67d1a" providerId="ADAL" clId="{B3ECA5D7-C7AB-4605-A276-593D2C789492}" dt="2019-09-26T15:11:17.277" v="1344" actId="1076"/>
          <ac:spMkLst>
            <pc:docMk/>
            <pc:sldMk cId="729090435" sldId="938"/>
            <ac:spMk id="2" creationId="{21C40C27-6857-4AE2-8A08-F912EF843A40}"/>
          </ac:spMkLst>
        </pc:spChg>
      </pc:sldChg>
      <pc:sldChg chg="modSp add del">
        <pc:chgData name="Eyth, Alison" userId="649d2ced-6280-4c44-830a-d941bed67d1a" providerId="ADAL" clId="{B3ECA5D7-C7AB-4605-A276-593D2C789492}" dt="2019-09-26T12:13:11.799" v="80" actId="2696"/>
        <pc:sldMkLst>
          <pc:docMk/>
          <pc:sldMk cId="2801208524" sldId="938"/>
        </pc:sldMkLst>
        <pc:spChg chg="mod">
          <ac:chgData name="Eyth, Alison" userId="649d2ced-6280-4c44-830a-d941bed67d1a" providerId="ADAL" clId="{B3ECA5D7-C7AB-4605-A276-593D2C789492}" dt="2019-09-26T12:11:48.876" v="78" actId="20577"/>
          <ac:spMkLst>
            <pc:docMk/>
            <pc:sldMk cId="2801208524" sldId="938"/>
            <ac:spMk id="2" creationId="{B7BC51D2-5F86-4C19-9189-AC8FA3498C48}"/>
          </ac:spMkLst>
        </pc:spChg>
        <pc:spChg chg="mod">
          <ac:chgData name="Eyth, Alison" userId="649d2ced-6280-4c44-830a-d941bed67d1a" providerId="ADAL" clId="{B3ECA5D7-C7AB-4605-A276-593D2C789492}" dt="2019-09-26T12:11:40.349" v="49" actId="20577"/>
          <ac:spMkLst>
            <pc:docMk/>
            <pc:sldMk cId="2801208524" sldId="938"/>
            <ac:spMk id="4" creationId="{22FD282F-41CB-43B8-AB70-581AF16C7523}"/>
          </ac:spMkLst>
        </pc:spChg>
      </pc:sldChg>
      <pc:sldChg chg="modSp add ord">
        <pc:chgData name="Eyth, Alison" userId="649d2ced-6280-4c44-830a-d941bed67d1a" providerId="ADAL" clId="{B3ECA5D7-C7AB-4605-A276-593D2C789492}" dt="2019-09-26T15:04:35.883" v="1229"/>
        <pc:sldMkLst>
          <pc:docMk/>
          <pc:sldMk cId="2433026191" sldId="939"/>
        </pc:sldMkLst>
        <pc:spChg chg="mod">
          <ac:chgData name="Eyth, Alison" userId="649d2ced-6280-4c44-830a-d941bed67d1a" providerId="ADAL" clId="{B3ECA5D7-C7AB-4605-A276-593D2C789492}" dt="2019-09-26T15:02:29.338" v="1174" actId="1076"/>
          <ac:spMkLst>
            <pc:docMk/>
            <pc:sldMk cId="2433026191" sldId="939"/>
            <ac:spMk id="7" creationId="{214DD9A9-CA18-4F45-B23C-54627D63486B}"/>
          </ac:spMkLst>
        </pc:spChg>
      </pc:sldChg>
      <pc:sldChg chg="add">
        <pc:chgData name="Eyth, Alison" userId="649d2ced-6280-4c44-830a-d941bed67d1a" providerId="ADAL" clId="{B3ECA5D7-C7AB-4605-A276-593D2C789492}" dt="2019-09-26T15:07:44.236" v="1286"/>
        <pc:sldMkLst>
          <pc:docMk/>
          <pc:sldMk cId="2867799695" sldId="94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Sheet2!$B$1</c:f>
              <c:strCache>
                <c:ptCount val="1"/>
                <c:pt idx="0">
                  <c:v>2016ff</c:v>
                </c:pt>
              </c:strCache>
            </c:strRef>
          </c:tx>
          <c:spPr>
            <a:solidFill>
              <a:schemeClr val="accent1"/>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Sheet2!$B$2:$B$7</c:f>
              <c:numCache>
                <c:formatCode>General</c:formatCode>
                <c:ptCount val="6"/>
                <c:pt idx="0">
                  <c:v>100840.800554248</c:v>
                </c:pt>
                <c:pt idx="1">
                  <c:v>4065539.85954685</c:v>
                </c:pt>
                <c:pt idx="2">
                  <c:v>272770.22703643999</c:v>
                </c:pt>
                <c:pt idx="3">
                  <c:v>130563.78814217199</c:v>
                </c:pt>
                <c:pt idx="4">
                  <c:v>27546.6925006766</c:v>
                </c:pt>
                <c:pt idx="5">
                  <c:v>1985762.9310852799</c:v>
                </c:pt>
              </c:numCache>
            </c:numRef>
          </c:val>
          <c:extLst>
            <c:ext xmlns:c16="http://schemas.microsoft.com/office/drawing/2014/chart" uri="{C3380CC4-5D6E-409C-BE32-E72D297353CC}">
              <c16:uniqueId val="{00000000-EA8F-41D5-AF75-42278A380C4A}"/>
            </c:ext>
          </c:extLst>
        </c:ser>
        <c:ser>
          <c:idx val="1"/>
          <c:order val="1"/>
          <c:tx>
            <c:strRef>
              <c:f>Sheet2!$C$1</c:f>
              <c:strCache>
                <c:ptCount val="1"/>
                <c:pt idx="0">
                  <c:v>2023ff</c:v>
                </c:pt>
              </c:strCache>
            </c:strRef>
          </c:tx>
          <c:spPr>
            <a:solidFill>
              <a:schemeClr val="accent2"/>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Sheet2!$C$2:$C$7</c:f>
              <c:numCache>
                <c:formatCode>General</c:formatCode>
                <c:ptCount val="6"/>
                <c:pt idx="0">
                  <c:v>87246.251069259801</c:v>
                </c:pt>
                <c:pt idx="1">
                  <c:v>1953937.9415541801</c:v>
                </c:pt>
                <c:pt idx="2">
                  <c:v>224706.35818682099</c:v>
                </c:pt>
                <c:pt idx="3">
                  <c:v>78910.488689457896</c:v>
                </c:pt>
                <c:pt idx="4">
                  <c:v>12397.1396296696</c:v>
                </c:pt>
                <c:pt idx="5">
                  <c:v>1195487.90011013</c:v>
                </c:pt>
              </c:numCache>
            </c:numRef>
          </c:val>
          <c:extLst>
            <c:ext xmlns:c16="http://schemas.microsoft.com/office/drawing/2014/chart" uri="{C3380CC4-5D6E-409C-BE32-E72D297353CC}">
              <c16:uniqueId val="{00000001-EA8F-41D5-AF75-42278A380C4A}"/>
            </c:ext>
          </c:extLst>
        </c:ser>
        <c:ser>
          <c:idx val="2"/>
          <c:order val="2"/>
          <c:tx>
            <c:strRef>
              <c:f>Sheet2!$D$1</c:f>
              <c:strCache>
                <c:ptCount val="1"/>
                <c:pt idx="0">
                  <c:v>2028ff</c:v>
                </c:pt>
              </c:strCache>
            </c:strRef>
          </c:tx>
          <c:spPr>
            <a:solidFill>
              <a:schemeClr val="accent3"/>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Sheet2!$D$2:$D$7</c:f>
              <c:numCache>
                <c:formatCode>General</c:formatCode>
                <c:ptCount val="6"/>
                <c:pt idx="0">
                  <c:v>83631.312376084694</c:v>
                </c:pt>
                <c:pt idx="1">
                  <c:v>1353757.3947197599</c:v>
                </c:pt>
                <c:pt idx="2">
                  <c:v>211036.936982769</c:v>
                </c:pt>
                <c:pt idx="3">
                  <c:v>63040.6339392995</c:v>
                </c:pt>
                <c:pt idx="4">
                  <c:v>11547.411082827501</c:v>
                </c:pt>
                <c:pt idx="5">
                  <c:v>885883.48994352296</c:v>
                </c:pt>
              </c:numCache>
            </c:numRef>
          </c:val>
          <c:extLst>
            <c:ext xmlns:c16="http://schemas.microsoft.com/office/drawing/2014/chart" uri="{C3380CC4-5D6E-409C-BE32-E72D297353CC}">
              <c16:uniqueId val="{00000002-EA8F-41D5-AF75-42278A380C4A}"/>
            </c:ext>
          </c:extLst>
        </c:ser>
        <c:ser>
          <c:idx val="3"/>
          <c:order val="3"/>
          <c:tx>
            <c:strRef>
              <c:f>Sheet2!$E$1</c:f>
              <c:strCache>
                <c:ptCount val="1"/>
                <c:pt idx="0">
                  <c:v>2016fh</c:v>
                </c:pt>
              </c:strCache>
            </c:strRef>
          </c:tx>
          <c:spPr>
            <a:solidFill>
              <a:schemeClr val="accent4"/>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Sheet2!$E$2:$E$7</c:f>
              <c:numCache>
                <c:formatCode>General</c:formatCode>
                <c:ptCount val="6"/>
                <c:pt idx="0">
                  <c:v>100318.28992150001</c:v>
                </c:pt>
                <c:pt idx="1">
                  <c:v>3630548.4007677902</c:v>
                </c:pt>
                <c:pt idx="2">
                  <c:v>239996.65890330399</c:v>
                </c:pt>
                <c:pt idx="3">
                  <c:v>117758.07365741</c:v>
                </c:pt>
                <c:pt idx="4">
                  <c:v>27559.462010766201</c:v>
                </c:pt>
                <c:pt idx="5">
                  <c:v>1852259.6503932001</c:v>
                </c:pt>
              </c:numCache>
            </c:numRef>
          </c:val>
          <c:extLst>
            <c:ext xmlns:c16="http://schemas.microsoft.com/office/drawing/2014/chart" uri="{C3380CC4-5D6E-409C-BE32-E72D297353CC}">
              <c16:uniqueId val="{00000003-EA8F-41D5-AF75-42278A380C4A}"/>
            </c:ext>
          </c:extLst>
        </c:ser>
        <c:ser>
          <c:idx val="4"/>
          <c:order val="4"/>
          <c:tx>
            <c:strRef>
              <c:f>Sheet2!$F$1</c:f>
              <c:strCache>
                <c:ptCount val="1"/>
                <c:pt idx="0">
                  <c:v>2023fh</c:v>
                </c:pt>
              </c:strCache>
            </c:strRef>
          </c:tx>
          <c:spPr>
            <a:solidFill>
              <a:schemeClr val="accent5"/>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Sheet2!$F$2:$F$7</c:f>
              <c:numCache>
                <c:formatCode>General</c:formatCode>
                <c:ptCount val="6"/>
                <c:pt idx="0">
                  <c:v>89284.866418194506</c:v>
                </c:pt>
                <c:pt idx="1">
                  <c:v>1750937.0474164099</c:v>
                </c:pt>
                <c:pt idx="2">
                  <c:v>199979.31456959801</c:v>
                </c:pt>
                <c:pt idx="3">
                  <c:v>72468.3069311625</c:v>
                </c:pt>
                <c:pt idx="4">
                  <c:v>12483.7514729872</c:v>
                </c:pt>
                <c:pt idx="5">
                  <c:v>1098966.4920552501</c:v>
                </c:pt>
              </c:numCache>
            </c:numRef>
          </c:val>
          <c:extLst>
            <c:ext xmlns:c16="http://schemas.microsoft.com/office/drawing/2014/chart" uri="{C3380CC4-5D6E-409C-BE32-E72D297353CC}">
              <c16:uniqueId val="{00000004-EA8F-41D5-AF75-42278A380C4A}"/>
            </c:ext>
          </c:extLst>
        </c:ser>
        <c:ser>
          <c:idx val="5"/>
          <c:order val="5"/>
          <c:tx>
            <c:strRef>
              <c:f>Sheet2!$G$1</c:f>
              <c:strCache>
                <c:ptCount val="1"/>
                <c:pt idx="0">
                  <c:v>2028fh</c:v>
                </c:pt>
              </c:strCache>
            </c:strRef>
          </c:tx>
          <c:spPr>
            <a:solidFill>
              <a:schemeClr val="accent6"/>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Sheet2!$G$2:$G$7</c:f>
              <c:numCache>
                <c:formatCode>General</c:formatCode>
                <c:ptCount val="6"/>
                <c:pt idx="0">
                  <c:v>87912.785542373502</c:v>
                </c:pt>
                <c:pt idx="1">
                  <c:v>1246019.1047491699</c:v>
                </c:pt>
                <c:pt idx="2">
                  <c:v>189837.955899875</c:v>
                </c:pt>
                <c:pt idx="3">
                  <c:v>58924.510809959997</c:v>
                </c:pt>
                <c:pt idx="4">
                  <c:v>11702.545985229201</c:v>
                </c:pt>
                <c:pt idx="5">
                  <c:v>836112.15151499095</c:v>
                </c:pt>
              </c:numCache>
            </c:numRef>
          </c:val>
          <c:extLst>
            <c:ext xmlns:c16="http://schemas.microsoft.com/office/drawing/2014/chart" uri="{C3380CC4-5D6E-409C-BE32-E72D297353CC}">
              <c16:uniqueId val="{00000005-EA8F-41D5-AF75-42278A380C4A}"/>
            </c:ext>
          </c:extLst>
        </c:ser>
        <c:dLbls>
          <c:showLegendKey val="0"/>
          <c:showVal val="0"/>
          <c:showCatName val="0"/>
          <c:showSerName val="0"/>
          <c:showPercent val="0"/>
          <c:showBubbleSize val="0"/>
        </c:dLbls>
        <c:gapWidth val="219"/>
        <c:overlap val="-27"/>
        <c:axId val="1242617679"/>
        <c:axId val="1401221951"/>
      </c:barChart>
      <c:catAx>
        <c:axId val="1242617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401221951"/>
        <c:crosses val="autoZero"/>
        <c:auto val="1"/>
        <c:lblAlgn val="ctr"/>
        <c:lblOffset val="100"/>
        <c:noMultiLvlLbl val="0"/>
      </c:catAx>
      <c:valAx>
        <c:axId val="14012219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426176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OTAQ</a:t>
            </a:r>
            <a:r>
              <a:rPr lang="en-US" baseline="0"/>
              <a:t> vs. ERTAC Rail Line-haul NOx EF Projections (grams/gal)</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639382852973444E-2"/>
          <c:y val="2.7322786776994359E-2"/>
          <c:w val="0.88250918635170605"/>
          <c:h val="0.77993171197296596"/>
        </c:manualLayout>
      </c:layout>
      <c:barChart>
        <c:barDir val="col"/>
        <c:grouping val="clustered"/>
        <c:varyColors val="0"/>
        <c:ser>
          <c:idx val="1"/>
          <c:order val="0"/>
          <c:tx>
            <c:strRef>
              <c:f>'NOx 2006-2040'!$B$1</c:f>
              <c:strCache>
                <c:ptCount val="1"/>
                <c:pt idx="0">
                  <c:v>OTAQ L-H NOx </c:v>
                </c:pt>
              </c:strCache>
            </c:strRef>
          </c:tx>
          <c:spPr>
            <a:solidFill>
              <a:srgbClr val="00B050"/>
            </a:solidFill>
            <a:ln>
              <a:noFill/>
            </a:ln>
            <a:effectLst/>
          </c:spPr>
          <c:invertIfNegative val="0"/>
          <c:trendline>
            <c:spPr>
              <a:ln w="19050" cap="rnd">
                <a:solidFill>
                  <a:schemeClr val="accent6">
                    <a:lumMod val="50000"/>
                  </a:schemeClr>
                </a:solidFill>
                <a:prstDash val="sysDot"/>
              </a:ln>
              <a:effectLst/>
            </c:spPr>
            <c:trendlineType val="movingAvg"/>
            <c:period val="2"/>
            <c:dispRSqr val="0"/>
            <c:dispEq val="0"/>
          </c:trendline>
          <c:cat>
            <c:numRef>
              <c:f>'NOx 2006-2040'!$A$2:$A$36</c:f>
              <c:numCache>
                <c:formatCode>General</c:formatCode>
                <c:ptCount val="3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pt idx="25">
                  <c:v>2031</c:v>
                </c:pt>
                <c:pt idx="26">
                  <c:v>2032</c:v>
                </c:pt>
                <c:pt idx="27">
                  <c:v>2033</c:v>
                </c:pt>
                <c:pt idx="28">
                  <c:v>2034</c:v>
                </c:pt>
                <c:pt idx="29">
                  <c:v>2035</c:v>
                </c:pt>
                <c:pt idx="30">
                  <c:v>2036</c:v>
                </c:pt>
                <c:pt idx="31">
                  <c:v>2037</c:v>
                </c:pt>
                <c:pt idx="32">
                  <c:v>2038</c:v>
                </c:pt>
                <c:pt idx="33">
                  <c:v>2039</c:v>
                </c:pt>
                <c:pt idx="34">
                  <c:v>2040</c:v>
                </c:pt>
              </c:numCache>
            </c:numRef>
          </c:cat>
          <c:val>
            <c:numRef>
              <c:f>'NOx 2006-2040'!$B$2:$B$36</c:f>
              <c:numCache>
                <c:formatCode>General</c:formatCode>
                <c:ptCount val="35"/>
                <c:pt idx="0">
                  <c:v>180</c:v>
                </c:pt>
                <c:pt idx="1">
                  <c:v>175</c:v>
                </c:pt>
                <c:pt idx="2">
                  <c:v>169</c:v>
                </c:pt>
                <c:pt idx="3">
                  <c:v>165</c:v>
                </c:pt>
                <c:pt idx="4">
                  <c:v>157</c:v>
                </c:pt>
                <c:pt idx="5">
                  <c:v>149</c:v>
                </c:pt>
                <c:pt idx="6">
                  <c:v>144</c:v>
                </c:pt>
                <c:pt idx="7">
                  <c:v>139</c:v>
                </c:pt>
                <c:pt idx="8">
                  <c:v>135</c:v>
                </c:pt>
                <c:pt idx="9">
                  <c:v>129</c:v>
                </c:pt>
                <c:pt idx="10">
                  <c:v>121</c:v>
                </c:pt>
                <c:pt idx="11">
                  <c:v>114</c:v>
                </c:pt>
                <c:pt idx="12">
                  <c:v>108</c:v>
                </c:pt>
                <c:pt idx="13">
                  <c:v>103</c:v>
                </c:pt>
                <c:pt idx="14">
                  <c:v>99</c:v>
                </c:pt>
                <c:pt idx="15">
                  <c:v>94</c:v>
                </c:pt>
                <c:pt idx="16">
                  <c:v>89</c:v>
                </c:pt>
                <c:pt idx="17">
                  <c:v>84</c:v>
                </c:pt>
                <c:pt idx="18">
                  <c:v>79</c:v>
                </c:pt>
                <c:pt idx="19">
                  <c:v>74</c:v>
                </c:pt>
                <c:pt idx="20">
                  <c:v>69</c:v>
                </c:pt>
                <c:pt idx="21">
                  <c:v>65</c:v>
                </c:pt>
                <c:pt idx="22">
                  <c:v>61</c:v>
                </c:pt>
                <c:pt idx="23">
                  <c:v>57</c:v>
                </c:pt>
                <c:pt idx="24">
                  <c:v>53</c:v>
                </c:pt>
                <c:pt idx="25">
                  <c:v>49</c:v>
                </c:pt>
                <c:pt idx="26">
                  <c:v>46</c:v>
                </c:pt>
                <c:pt idx="27">
                  <c:v>43</c:v>
                </c:pt>
                <c:pt idx="28">
                  <c:v>40</c:v>
                </c:pt>
                <c:pt idx="29">
                  <c:v>37</c:v>
                </c:pt>
                <c:pt idx="30">
                  <c:v>35</c:v>
                </c:pt>
                <c:pt idx="31">
                  <c:v>33</c:v>
                </c:pt>
                <c:pt idx="32">
                  <c:v>31</c:v>
                </c:pt>
                <c:pt idx="33">
                  <c:v>29</c:v>
                </c:pt>
                <c:pt idx="34">
                  <c:v>28</c:v>
                </c:pt>
              </c:numCache>
            </c:numRef>
          </c:val>
          <c:extLst>
            <c:ext xmlns:c16="http://schemas.microsoft.com/office/drawing/2014/chart" uri="{C3380CC4-5D6E-409C-BE32-E72D297353CC}">
              <c16:uniqueId val="{00000001-7A80-4514-ABDA-5C59FB0C2520}"/>
            </c:ext>
          </c:extLst>
        </c:ser>
        <c:ser>
          <c:idx val="2"/>
          <c:order val="1"/>
          <c:tx>
            <c:strRef>
              <c:f>'NOx 2006-2040'!$C$1</c:f>
              <c:strCache>
                <c:ptCount val="1"/>
                <c:pt idx="0">
                  <c:v>ERTAC L-H NOx</c:v>
                </c:pt>
              </c:strCache>
            </c:strRef>
          </c:tx>
          <c:spPr>
            <a:solidFill>
              <a:srgbClr val="FF0000"/>
            </a:solidFill>
            <a:ln>
              <a:noFill/>
            </a:ln>
            <a:effectLst/>
          </c:spPr>
          <c:invertIfNegative val="0"/>
          <c:trendline>
            <c:spPr>
              <a:ln w="19050" cap="rnd">
                <a:solidFill>
                  <a:srgbClr val="FF0000"/>
                </a:solidFill>
                <a:prstDash val="sysDot"/>
              </a:ln>
              <a:effectLst/>
            </c:spPr>
            <c:trendlineType val="exp"/>
            <c:dispRSqr val="1"/>
            <c:dispEq val="1"/>
            <c:trendlineLbl>
              <c:layout>
                <c:manualLayout>
                  <c:x val="7.3665588076228536E-3"/>
                  <c:y val="4.1740318541576907E-2"/>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cat>
            <c:numRef>
              <c:f>'NOx 2006-2040'!$A$2:$A$36</c:f>
              <c:numCache>
                <c:formatCode>General</c:formatCode>
                <c:ptCount val="3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pt idx="25">
                  <c:v>2031</c:v>
                </c:pt>
                <c:pt idx="26">
                  <c:v>2032</c:v>
                </c:pt>
                <c:pt idx="27">
                  <c:v>2033</c:v>
                </c:pt>
                <c:pt idx="28">
                  <c:v>2034</c:v>
                </c:pt>
                <c:pt idx="29">
                  <c:v>2035</c:v>
                </c:pt>
                <c:pt idx="30">
                  <c:v>2036</c:v>
                </c:pt>
                <c:pt idx="31">
                  <c:v>2037</c:v>
                </c:pt>
                <c:pt idx="32">
                  <c:v>2038</c:v>
                </c:pt>
                <c:pt idx="33">
                  <c:v>2039</c:v>
                </c:pt>
                <c:pt idx="34">
                  <c:v>2040</c:v>
                </c:pt>
              </c:numCache>
            </c:numRef>
          </c:cat>
          <c:val>
            <c:numRef>
              <c:f>'NOx 2006-2040'!$C$2:$C$36</c:f>
              <c:numCache>
                <c:formatCode>General</c:formatCode>
                <c:ptCount val="35"/>
                <c:pt idx="1">
                  <c:v>181.5</c:v>
                </c:pt>
                <c:pt idx="8">
                  <c:v>150.21</c:v>
                </c:pt>
                <c:pt idx="10">
                  <c:v>138.63</c:v>
                </c:pt>
                <c:pt idx="11">
                  <c:v>134.77000000000001</c:v>
                </c:pt>
              </c:numCache>
            </c:numRef>
          </c:val>
          <c:extLst>
            <c:ext xmlns:c16="http://schemas.microsoft.com/office/drawing/2014/chart" uri="{C3380CC4-5D6E-409C-BE32-E72D297353CC}">
              <c16:uniqueId val="{00000002-7A80-4514-ABDA-5C59FB0C2520}"/>
            </c:ext>
          </c:extLst>
        </c:ser>
        <c:dLbls>
          <c:showLegendKey val="0"/>
          <c:showVal val="0"/>
          <c:showCatName val="0"/>
          <c:showSerName val="0"/>
          <c:showPercent val="0"/>
          <c:showBubbleSize val="0"/>
        </c:dLbls>
        <c:gapWidth val="219"/>
        <c:overlap val="-27"/>
        <c:axId val="433074376"/>
        <c:axId val="433082216"/>
      </c:barChart>
      <c:catAx>
        <c:axId val="433074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3082216"/>
        <c:crosses val="autoZero"/>
        <c:auto val="1"/>
        <c:lblAlgn val="ctr"/>
        <c:lblOffset val="100"/>
        <c:noMultiLvlLbl val="0"/>
      </c:catAx>
      <c:valAx>
        <c:axId val="433082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3074376"/>
        <c:crosses val="autoZero"/>
        <c:crossBetween val="between"/>
        <c:majorUnit val="10"/>
        <c:min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4662"/>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sz="quarter" idx="1"/>
          </p:nvPr>
        </p:nvSpPr>
        <p:spPr>
          <a:xfrm>
            <a:off x="3971292" y="0"/>
            <a:ext cx="3037523" cy="464662"/>
          </a:xfrm>
          <a:prstGeom prst="rect">
            <a:avLst/>
          </a:prstGeom>
        </p:spPr>
        <p:txBody>
          <a:bodyPr vert="horz" lIns="91330" tIns="45665" rIns="91330" bIns="45665" rtlCol="0"/>
          <a:lstStyle>
            <a:lvl1pPr algn="r">
              <a:defRPr sz="1200"/>
            </a:lvl1pPr>
          </a:lstStyle>
          <a:p>
            <a:fld id="{7782BE8E-4388-45F4-AC55-867814BF78B0}" type="datetimeFigureOut">
              <a:rPr lang="en-US" smtClean="0"/>
              <a:pPr/>
              <a:t>9/26/2019</a:t>
            </a:fld>
            <a:endParaRPr lang="en-US"/>
          </a:p>
        </p:txBody>
      </p:sp>
      <p:sp>
        <p:nvSpPr>
          <p:cNvPr id="4" name="Footer Placeholder 3"/>
          <p:cNvSpPr>
            <a:spLocks noGrp="1"/>
          </p:cNvSpPr>
          <p:nvPr>
            <p:ph type="ftr" sz="quarter" idx="2"/>
          </p:nvPr>
        </p:nvSpPr>
        <p:spPr>
          <a:xfrm>
            <a:off x="0" y="8830153"/>
            <a:ext cx="3037523" cy="464662"/>
          </a:xfrm>
          <a:prstGeom prst="rect">
            <a:avLst/>
          </a:prstGeom>
        </p:spPr>
        <p:txBody>
          <a:bodyPr vert="horz" lIns="91330" tIns="45665" rIns="91330" bIns="45665"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3"/>
            <a:ext cx="3037523" cy="464662"/>
          </a:xfrm>
          <a:prstGeom prst="rect">
            <a:avLst/>
          </a:prstGeom>
        </p:spPr>
        <p:txBody>
          <a:bodyPr vert="horz" lIns="91330" tIns="45665" rIns="91330" bIns="45665" rtlCol="0" anchor="b"/>
          <a:lstStyle>
            <a:lvl1pPr algn="r">
              <a:defRPr sz="1200"/>
            </a:lvl1pPr>
          </a:lstStyle>
          <a:p>
            <a:fld id="{AB22A806-AAAB-4323-9C5A-E0AE9330274B}" type="slidenum">
              <a:rPr lang="en-US" smtClean="0"/>
              <a:pPr/>
              <a:t>‹#›</a:t>
            </a:fld>
            <a:endParaRPr lang="en-US"/>
          </a:p>
        </p:txBody>
      </p:sp>
    </p:spTree>
    <p:extLst>
      <p:ext uri="{BB962C8B-B14F-4D97-AF65-F5344CB8AC3E}">
        <p14:creationId xmlns:p14="http://schemas.microsoft.com/office/powerpoint/2010/main" val="54973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5" tIns="46588" rIns="93175" bIns="46588" rtlCol="0"/>
          <a:lstStyle>
            <a:lvl1pPr algn="r">
              <a:defRPr sz="1200"/>
            </a:lvl1pPr>
          </a:lstStyle>
          <a:p>
            <a:fld id="{E768F8DF-0D6B-466A-A773-FCAEDD85D409}" type="datetimeFigureOut">
              <a:rPr lang="en-US" smtClean="0"/>
              <a:pPr/>
              <a:t>9/26/2019</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5" tIns="46588" rIns="93175" bIns="4658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5" tIns="46588" rIns="93175" bIns="4658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8" rIns="93175"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5" tIns="46588" rIns="93175" bIns="46588" rtlCol="0" anchor="b"/>
          <a:lstStyle>
            <a:lvl1pPr algn="r">
              <a:defRPr sz="1200"/>
            </a:lvl1pPr>
          </a:lstStyle>
          <a:p>
            <a:fld id="{E49FF909-214C-4283-A38D-5D8E6479E603}" type="slidenum">
              <a:rPr lang="en-US" smtClean="0"/>
              <a:pPr/>
              <a:t>‹#›</a:t>
            </a:fld>
            <a:endParaRPr lang="en-US"/>
          </a:p>
        </p:txBody>
      </p:sp>
    </p:spTree>
    <p:extLst>
      <p:ext uri="{BB962C8B-B14F-4D97-AF65-F5344CB8AC3E}">
        <p14:creationId xmlns:p14="http://schemas.microsoft.com/office/powerpoint/2010/main" val="260764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a:t>
            </a:fld>
            <a:endParaRPr lang="en-US"/>
          </a:p>
        </p:txBody>
      </p:sp>
    </p:spTree>
    <p:extLst>
      <p:ext uri="{BB962C8B-B14F-4D97-AF65-F5344CB8AC3E}">
        <p14:creationId xmlns:p14="http://schemas.microsoft.com/office/powerpoint/2010/main" val="209797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65</a:t>
            </a:fld>
            <a:endParaRPr lang="en-US"/>
          </a:p>
        </p:txBody>
      </p:sp>
    </p:spTree>
    <p:extLst>
      <p:ext uri="{BB962C8B-B14F-4D97-AF65-F5344CB8AC3E}">
        <p14:creationId xmlns:p14="http://schemas.microsoft.com/office/powerpoint/2010/main" val="4179364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July has a huge amount of PM because it has a lot of wildfires and they are in forests. March has more total acres, but they are prescribed grass burns.</a:t>
            </a:r>
          </a:p>
        </p:txBody>
      </p:sp>
      <p:sp>
        <p:nvSpPr>
          <p:cNvPr id="4" name="Slide Number Placeholder 3"/>
          <p:cNvSpPr>
            <a:spLocks noGrp="1"/>
          </p:cNvSpPr>
          <p:nvPr>
            <p:ph type="sldNum" sz="quarter" idx="10"/>
          </p:nvPr>
        </p:nvSpPr>
        <p:spPr/>
        <p:txBody>
          <a:bodyPr/>
          <a:lstStyle/>
          <a:p>
            <a:fld id="{C48B4566-4E5F-49B2-8DD2-8EE64089687C}" type="slidenum">
              <a:rPr lang="en-US" smtClean="0"/>
              <a:pPr/>
              <a:t>74</a:t>
            </a:fld>
            <a:endParaRPr lang="en-US" dirty="0"/>
          </a:p>
        </p:txBody>
      </p:sp>
    </p:spTree>
    <p:extLst>
      <p:ext uri="{BB962C8B-B14F-4D97-AF65-F5344CB8AC3E}">
        <p14:creationId xmlns:p14="http://schemas.microsoft.com/office/powerpoint/2010/main" val="2548771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84</a:t>
            </a:fld>
            <a:endParaRPr lang="en-US"/>
          </a:p>
        </p:txBody>
      </p:sp>
    </p:spTree>
    <p:extLst>
      <p:ext uri="{BB962C8B-B14F-4D97-AF65-F5344CB8AC3E}">
        <p14:creationId xmlns:p14="http://schemas.microsoft.com/office/powerpoint/2010/main" val="2776359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14</a:t>
            </a:fld>
            <a:endParaRPr lang="en-US"/>
          </a:p>
        </p:txBody>
      </p:sp>
    </p:spTree>
    <p:extLst>
      <p:ext uri="{BB962C8B-B14F-4D97-AF65-F5344CB8AC3E}">
        <p14:creationId xmlns:p14="http://schemas.microsoft.com/office/powerpoint/2010/main" val="41252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16</a:t>
            </a:fld>
            <a:endParaRPr lang="en-US"/>
          </a:p>
        </p:txBody>
      </p:sp>
    </p:spTree>
    <p:extLst>
      <p:ext uri="{BB962C8B-B14F-4D97-AF65-F5344CB8AC3E}">
        <p14:creationId xmlns:p14="http://schemas.microsoft.com/office/powerpoint/2010/main" val="1969540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19</a:t>
            </a:fld>
            <a:endParaRPr lang="en-US"/>
          </a:p>
        </p:txBody>
      </p:sp>
    </p:spTree>
    <p:extLst>
      <p:ext uri="{BB962C8B-B14F-4D97-AF65-F5344CB8AC3E}">
        <p14:creationId xmlns:p14="http://schemas.microsoft.com/office/powerpoint/2010/main" val="2418125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33</a:t>
            </a:fld>
            <a:endParaRPr lang="en-US"/>
          </a:p>
        </p:txBody>
      </p:sp>
    </p:spTree>
    <p:extLst>
      <p:ext uri="{BB962C8B-B14F-4D97-AF65-F5344CB8AC3E}">
        <p14:creationId xmlns:p14="http://schemas.microsoft.com/office/powerpoint/2010/main" val="1955321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39</a:t>
            </a:fld>
            <a:endParaRPr lang="en-US"/>
          </a:p>
        </p:txBody>
      </p:sp>
    </p:spTree>
    <p:extLst>
      <p:ext uri="{BB962C8B-B14F-4D97-AF65-F5344CB8AC3E}">
        <p14:creationId xmlns:p14="http://schemas.microsoft.com/office/powerpoint/2010/main" val="242034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48</a:t>
            </a:fld>
            <a:endParaRPr lang="en-US"/>
          </a:p>
        </p:txBody>
      </p:sp>
    </p:spTree>
    <p:extLst>
      <p:ext uri="{BB962C8B-B14F-4D97-AF65-F5344CB8AC3E}">
        <p14:creationId xmlns:p14="http://schemas.microsoft.com/office/powerpoint/2010/main" val="2914126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62</a:t>
            </a:fld>
            <a:endParaRPr lang="en-US"/>
          </a:p>
        </p:txBody>
      </p:sp>
    </p:spTree>
    <p:extLst>
      <p:ext uri="{BB962C8B-B14F-4D97-AF65-F5344CB8AC3E}">
        <p14:creationId xmlns:p14="http://schemas.microsoft.com/office/powerpoint/2010/main" val="2566876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63</a:t>
            </a:fld>
            <a:endParaRPr lang="en-GB" noProof="0" dirty="0"/>
          </a:p>
        </p:txBody>
      </p:sp>
    </p:spTree>
    <p:extLst>
      <p:ext uri="{BB962C8B-B14F-4D97-AF65-F5344CB8AC3E}">
        <p14:creationId xmlns:p14="http://schemas.microsoft.com/office/powerpoint/2010/main" val="430307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685800" y="1752605"/>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4"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7706202" y="6407944"/>
            <a:ext cx="941070" cy="365760"/>
          </a:xfrm>
        </p:spPr>
        <p:txBody>
          <a:bodyPr/>
          <a:lstStyle>
            <a:lvl1pPr>
              <a:defRPr>
                <a:solidFill>
                  <a:srgbClr val="FFFFFF"/>
                </a:solidFill>
              </a:defRPr>
            </a:lvl1pPr>
            <a:extLst/>
          </a:lstStyle>
          <a:p>
            <a:r>
              <a:rPr lang="en-US" dirty="0"/>
              <a:t>8/14/2017</a:t>
            </a:r>
          </a:p>
        </p:txBody>
      </p:sp>
      <p:sp>
        <p:nvSpPr>
          <p:cNvPr id="19" name="Footer Placeholder 18"/>
          <p:cNvSpPr>
            <a:spLocks noGrp="1"/>
          </p:cNvSpPr>
          <p:nvPr>
            <p:ph type="ftr" sz="quarter" idx="11"/>
          </p:nvPr>
        </p:nvSpPr>
        <p:spPr>
          <a:xfrm>
            <a:off x="0" y="6492879"/>
            <a:ext cx="3657600" cy="323015"/>
          </a:xfrm>
        </p:spPr>
        <p:txBody>
          <a:bodyPr/>
          <a:lstStyle>
            <a:lvl1pPr>
              <a:defRPr sz="1000">
                <a:solidFill>
                  <a:schemeClr val="accent1">
                    <a:tint val="20000"/>
                  </a:schemeClr>
                </a:solidFill>
              </a:defRPr>
            </a:lvl1pPr>
            <a:extLst/>
          </a:lstStyle>
          <a:p>
            <a:r>
              <a:rPr lang="en-US" dirty="0"/>
              <a:t>US EPA OAQPS, Emission Inventory and Analysis Group</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1C894BD-DCE2-4A96-A9AF-225BBEAC2A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33"/>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891E54-FDBA-45F8-91F6-5708D7EC203B}" type="datetime1">
              <a:rPr lang="en-US" smtClean="0"/>
              <a:pPr/>
              <a:t>9/26/2019</a:t>
            </a:fld>
            <a:endParaRPr lang="en-US"/>
          </a:p>
        </p:txBody>
      </p:sp>
      <p:sp>
        <p:nvSpPr>
          <p:cNvPr id="5" name="Footer Placeholder 4"/>
          <p:cNvSpPr>
            <a:spLocks noGrp="1"/>
          </p:cNvSpPr>
          <p:nvPr>
            <p:ph type="ftr" sz="quarter" idx="11"/>
          </p:nvPr>
        </p:nvSpPr>
        <p:spPr/>
        <p:txBody>
          <a:bodyPr/>
          <a:lstStyle/>
          <a:p>
            <a:r>
              <a:rPr lang="en-US" dirty="0"/>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4"/>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B6E3F2-AFAA-4D24-8B99-FEF50B4E69E7}" type="datetime1">
              <a:rPr lang="en-US" smtClean="0"/>
              <a:pPr/>
              <a:t>9/26/2019</a:t>
            </a:fld>
            <a:endParaRPr lang="en-US"/>
          </a:p>
        </p:txBody>
      </p:sp>
      <p:sp>
        <p:nvSpPr>
          <p:cNvPr id="5" name="Footer Placeholder 4"/>
          <p:cNvSpPr>
            <a:spLocks noGrp="1"/>
          </p:cNvSpPr>
          <p:nvPr>
            <p:ph type="ftr" sz="quarter" idx="11"/>
          </p:nvPr>
        </p:nvSpPr>
        <p:spPr/>
        <p:txBody>
          <a:bodyPr/>
          <a:lstStyle/>
          <a:p>
            <a:r>
              <a:rPr lang="en-US" dirty="0"/>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7696200" y="6407944"/>
            <a:ext cx="951072" cy="365760"/>
          </a:xfrm>
        </p:spPr>
        <p:txBody>
          <a:bodyPr/>
          <a:lstStyle>
            <a:lvl1pPr>
              <a:defRPr/>
            </a:lvl1pPr>
          </a:lstStyle>
          <a:p>
            <a:r>
              <a:rPr lang="en-US" dirty="0"/>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lvl1pPr>
              <a:defRPr/>
            </a:lvl1pPr>
          </a:lstStyle>
          <a:p>
            <a:r>
              <a:rPr lang="en-US" dirty="0"/>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32"/>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32"/>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54C6A6-87B3-41A2-A18F-7E4E7206EED7}" type="datetime1">
              <a:rPr lang="en-US" smtClean="0"/>
              <a:pPr/>
              <a:t>9/26/2019</a:t>
            </a:fld>
            <a:endParaRPr lang="en-US"/>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8"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8"/>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7" y="1444298"/>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F539EC-FA9C-4557-ADEF-16E6D24D8931}" type="datetime1">
              <a:rPr lang="en-US" smtClean="0"/>
              <a:pPr/>
              <a:t>9/26/2019</a:t>
            </a:fld>
            <a:endParaRPr lang="en-US"/>
          </a:p>
        </p:txBody>
      </p:sp>
      <p:sp>
        <p:nvSpPr>
          <p:cNvPr id="8" name="Footer Placeholder 7"/>
          <p:cNvSpPr>
            <a:spLocks noGrp="1"/>
          </p:cNvSpPr>
          <p:nvPr>
            <p:ph type="ftr" sz="quarter" idx="11"/>
          </p:nvPr>
        </p:nvSpPr>
        <p:spPr/>
        <p:txBody>
          <a:bodyPr/>
          <a:lstStyle/>
          <a:p>
            <a:r>
              <a:rPr lang="en-US" dirty="0"/>
              <a:t>US EPA OAQPS, Emission Inventory and Analysis Group</a:t>
            </a:r>
          </a:p>
        </p:txBody>
      </p:sp>
      <p:sp>
        <p:nvSpPr>
          <p:cNvPr id="9" name="Slide Number Placeholder 8"/>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A3DEE-D6A2-4108-BF0D-8CD761C1BB4E}" type="datetime1">
              <a:rPr lang="en-US" smtClean="0"/>
              <a:pPr/>
              <a:t>9/26/2019</a:t>
            </a:fld>
            <a:endParaRPr lang="en-US"/>
          </a:p>
        </p:txBody>
      </p:sp>
      <p:sp>
        <p:nvSpPr>
          <p:cNvPr id="5" name="Slide Number Placeholder 4"/>
          <p:cNvSpPr>
            <a:spLocks noGrp="1"/>
          </p:cNvSpPr>
          <p:nvPr>
            <p:ph type="sldNum" sz="quarter" idx="12"/>
          </p:nvPr>
        </p:nvSpPr>
        <p:spPr/>
        <p:txBody>
          <a:bodyPr/>
          <a:lstStyle/>
          <a:p>
            <a:fld id="{61C894BD-DCE2-4A96-A9AF-225BBEAC2A40}"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96200" y="6407944"/>
            <a:ext cx="951072" cy="365760"/>
          </a:xfrm>
        </p:spPr>
        <p:txBody>
          <a:bodyPr/>
          <a:lstStyle>
            <a:lvl1pPr>
              <a:defRPr/>
            </a:lvl1pPr>
          </a:lstStyle>
          <a:p>
            <a:r>
              <a:rPr lang="en-US" dirty="0"/>
              <a:t>3/15/2018</a:t>
            </a:r>
          </a:p>
        </p:txBody>
      </p:sp>
      <p:sp>
        <p:nvSpPr>
          <p:cNvPr id="4" name="Slide Number Placeholder 3"/>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lvl1pPr>
              <a:defRPr/>
            </a:lvl1pPr>
          </a:lstStyle>
          <a:p>
            <a:r>
              <a:rPr lang="en-US" dirty="0"/>
              <a:t>3/14/2018</a:t>
            </a:r>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7F70F5D-DBD7-4E1C-AE9A-5E07E8AC14F9}" type="datetime1">
              <a:rPr lang="en-US" smtClean="0"/>
              <a:pPr/>
              <a:t>9/26/2019</a:t>
            </a:fld>
            <a:endParaRPr lang="en-US"/>
          </a:p>
        </p:txBody>
      </p:sp>
      <p:sp>
        <p:nvSpPr>
          <p:cNvPr id="6" name="Footer Placeholder 5"/>
          <p:cNvSpPr>
            <a:spLocks noGrp="1"/>
          </p:cNvSpPr>
          <p:nvPr>
            <p:ph type="ftr" sz="quarter" idx="11"/>
          </p:nvPr>
        </p:nvSpPr>
        <p:spPr>
          <a:xfrm>
            <a:off x="4380074" y="6407948"/>
            <a:ext cx="2350681" cy="365125"/>
          </a:xfrm>
        </p:spPr>
        <p:txBody>
          <a:bodyPr/>
          <a:lstStyle>
            <a:lvl1pPr>
              <a:defRPr>
                <a:solidFill>
                  <a:schemeClr val="tx1"/>
                </a:solidFill>
              </a:defRPr>
            </a:lvl1pPr>
            <a:extLst/>
          </a:lstStyle>
          <a:p>
            <a:r>
              <a:rPr lang="en-US" dirty="0"/>
              <a:t>US EPA OAQPS, Emission Inventory and Analysis Group</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1C894BD-DCE2-4A96-A9AF-225BBEAC2A40}" type="slidenum">
              <a:rPr lang="en-US" smtClean="0"/>
              <a:pPr/>
              <a:t>‹#›</a:t>
            </a:fld>
            <a:endParaRPr lang="en-US"/>
          </a:p>
        </p:txBody>
      </p:sp>
      <p:sp>
        <p:nvSpPr>
          <p:cNvPr id="2" name="Title 1"/>
          <p:cNvSpPr>
            <a:spLocks noGrp="1"/>
          </p:cNvSpPr>
          <p:nvPr>
            <p:ph type="title"/>
          </p:nvPr>
        </p:nvSpPr>
        <p:spPr>
          <a:xfrm>
            <a:off x="228601"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9237" y="5787742"/>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9237" y="5787742"/>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32"/>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D9A2A93-CF92-4B7B-BCF1-09FEFD2E7F45}" type="datetime1">
              <a:rPr lang="en-US" smtClean="0"/>
              <a:pPr/>
              <a:t>9/26/2019</a:t>
            </a:fld>
            <a:endParaRPr lang="en-US"/>
          </a:p>
        </p:txBody>
      </p:sp>
      <p:sp>
        <p:nvSpPr>
          <p:cNvPr id="22" name="Footer Placeholder 21"/>
          <p:cNvSpPr>
            <a:spLocks noGrp="1"/>
          </p:cNvSpPr>
          <p:nvPr>
            <p:ph type="ftr" sz="quarter" idx="3"/>
          </p:nvPr>
        </p:nvSpPr>
        <p:spPr>
          <a:xfrm>
            <a:off x="4380074" y="6407948"/>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dirty="0"/>
              <a:t>US EPA OAQPS, Emission Inventory and Analysis Group</a:t>
            </a:r>
          </a:p>
        </p:txBody>
      </p:sp>
      <p:sp>
        <p:nvSpPr>
          <p:cNvPr id="18" name="Slide Number Placeholder 17"/>
          <p:cNvSpPr>
            <a:spLocks noGrp="1"/>
          </p:cNvSpPr>
          <p:nvPr>
            <p:ph type="sldNum" sz="quarter" idx="4"/>
          </p:nvPr>
        </p:nvSpPr>
        <p:spPr>
          <a:xfrm>
            <a:off x="8647272" y="6407948"/>
            <a:ext cx="365760" cy="365125"/>
          </a:xfrm>
          <a:prstGeom prst="rect">
            <a:avLst/>
          </a:prstGeom>
        </p:spPr>
        <p:txBody>
          <a:bodyPr vert="horz" anchor="b"/>
          <a:lstStyle>
            <a:lvl1pPr algn="r" eaLnBrk="1" latinLnBrk="0" hangingPunct="1">
              <a:defRPr kumimoji="0" sz="1000" b="0">
                <a:solidFill>
                  <a:schemeClr val="tx1"/>
                </a:solidFill>
              </a:defRPr>
            </a:lvl1pPr>
            <a:extLst/>
          </a:lstStyle>
          <a:p>
            <a:fld id="{61C894BD-DCE2-4A96-A9AF-225BBEAC2A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epa.gov/scram/air-modeling-reports-and-journal-article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views.cira.colostate.edu/wiki/wiki/9169"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views.cira.colostate.edu/wiki/wiki/917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views.cira.colostate.edu/wiki/wiki/9169"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epa.gov/airmarkets/clean-air-markets-power-sector-modelin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views.cira.colostate.edu/wiki/wiki/9177"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views.cira.colostate.edu/wiki/wiki/9178"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views.cira.colostate.edu/wiki/wiki/918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epa.gov/air-emissions-modeling/2014-2016-version-7-air-emissions-modeling-platform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views.cira.colostate.edu/wiki/wiki/9179"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views.cira.colostate.edu/wiki/wiki/9176"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views.cira.colostate.edu/wiki/wiki/9182"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views.cira.colostate.edu/wiki/wiki/9180"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wrapair2.org/OGWG.aspx"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8" Type="http://schemas.openxmlformats.org/officeDocument/2006/relationships/hyperlink" Target="https://www.wrapair2.org/pdf/WRAP_OGWG_Synthesis_Memo_14Sep2018a.pdf" TargetMode="External"/><Relationship Id="rId3" Type="http://schemas.openxmlformats.org/officeDocument/2006/relationships/hyperlink" Target="https://www.wrapair2.org/pdf/WRAP_OGWG_Report_Baseline_17Sep2019.pdf" TargetMode="External"/><Relationship Id="rId7" Type="http://schemas.openxmlformats.org/officeDocument/2006/relationships/hyperlink" Target="https://www.wrapair2.org/pdf/WRAP_OGWG_Survey_ControlsOnly_08Jan2019.xlsx" TargetMode="External"/><Relationship Id="rId12"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wrapair2.org/pdf/WRAP_OGWG_Survey_SelectSrc_08Jan2019.xlsx" TargetMode="External"/><Relationship Id="rId11" Type="http://schemas.openxmlformats.org/officeDocument/2006/relationships/image" Target="../media/image43.png"/><Relationship Id="rId5" Type="http://schemas.openxmlformats.org/officeDocument/2006/relationships/hyperlink" Target="https://www.wrapair2.org/pdf/WRAP_OGWG_GasComp_18Jul2019.pdf" TargetMode="External"/><Relationship Id="rId10" Type="http://schemas.openxmlformats.org/officeDocument/2006/relationships/hyperlink" Target="https://www.wrapair2.org/pdf/WESTAR_OG_Activity_10Aug2018_distributed.xlsm" TargetMode="External"/><Relationship Id="rId4" Type="http://schemas.openxmlformats.org/officeDocument/2006/relationships/hyperlink" Target="https://www.wrapair2.org/pdf/WESTAR_OGWG_Emissions_Inventory_2014_Webdistribution_090919_nolink.xlsx" TargetMode="External"/><Relationship Id="rId9" Type="http://schemas.openxmlformats.org/officeDocument/2006/relationships/hyperlink" Target="https://www.wrapair2.org/pdf/WESTAR_OGWG_Emissions_Inventory_2014_Webdistribution_081018.xls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wrapair2.org/pdf/WRAP_OGWG_GasComp_18Jul2019.pdf"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views.cira.colostate.edu/iwdw/requestdata/" TargetMode="External"/><Relationship Id="rId2" Type="http://schemas.openxmlformats.org/officeDocument/2006/relationships/hyperlink" Target="http://views.cira.colostate.edu/wiki/wiki/10197" TargetMode="External"/><Relationship Id="rId1" Type="http://schemas.openxmlformats.org/officeDocument/2006/relationships/slideLayout" Target="../slideLayouts/slideLayout2.xml"/><Relationship Id="rId5" Type="http://schemas.openxmlformats.org/officeDocument/2006/relationships/hyperlink" Target="https://www.ladco.org/technical/modeling-results/2016-inventory-collaborative/" TargetMode="External"/><Relationship Id="rId4" Type="http://schemas.openxmlformats.org/officeDocument/2006/relationships/hyperlink" Target="http://vibe.cira.colostate.edu/iwdwx/Emissions/2016EMP"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hyperlink" Target="http://views.cira.colostate.edu/wiki/wiki/9175"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hyperlink" Target="http://views.cira.colostate.edu/wiki/wiki/9190"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www.ladco.org/technical/modeling-results/epa-2016-modeling"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views.cira.colostate.edu/wiki/wiki/9169#2016v1-Platform"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views.cira.colostate.edu/wiki/wiki/1120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vibe.cira.colostate.edu/iwdwx/Emissions/2016EMP" TargetMode="External"/><Relationship Id="rId5" Type="http://schemas.openxmlformats.org/officeDocument/2006/relationships/hyperlink" Target="https://www.ladco.org/technical/modeling-results/2016-inventory-collaborative/" TargetMode="External"/><Relationship Id="rId4" Type="http://schemas.openxmlformats.org/officeDocument/2006/relationships/hyperlink" Target="http://views.cira.colostate.edu/wiki/wiki/9169"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1</a:t>
            </a:fld>
            <a:endParaRPr lang="en-US"/>
          </a:p>
        </p:txBody>
      </p:sp>
      <p:sp>
        <p:nvSpPr>
          <p:cNvPr id="4" name="Title 3"/>
          <p:cNvSpPr>
            <a:spLocks noGrp="1"/>
          </p:cNvSpPr>
          <p:nvPr>
            <p:ph type="title"/>
          </p:nvPr>
        </p:nvSpPr>
        <p:spPr>
          <a:xfrm>
            <a:off x="417672" y="1828800"/>
            <a:ext cx="8229600" cy="1828800"/>
          </a:xfrm>
        </p:spPr>
        <p:txBody>
          <a:bodyPr>
            <a:noAutofit/>
          </a:bodyPr>
          <a:lstStyle/>
          <a:p>
            <a:r>
              <a:rPr lang="en-US" sz="4000" dirty="0"/>
              <a:t>Quarterly Update on the National Inventory Collaborative</a:t>
            </a:r>
          </a:p>
        </p:txBody>
      </p:sp>
      <p:sp>
        <p:nvSpPr>
          <p:cNvPr id="7" name="Content Placeholder 1">
            <a:extLst>
              <a:ext uri="{FF2B5EF4-FFF2-40B4-BE49-F238E27FC236}">
                <a16:creationId xmlns:a16="http://schemas.microsoft.com/office/drawing/2014/main" id="{FFB31873-B0B8-C047-8D29-5A7341F3F0CC}"/>
              </a:ext>
            </a:extLst>
          </p:cNvPr>
          <p:cNvSpPr>
            <a:spLocks noGrp="1"/>
          </p:cNvSpPr>
          <p:nvPr>
            <p:ph idx="1"/>
          </p:nvPr>
        </p:nvSpPr>
        <p:spPr>
          <a:xfrm>
            <a:off x="457200" y="4572000"/>
            <a:ext cx="8229600" cy="1600200"/>
          </a:xfrm>
        </p:spPr>
        <p:txBody>
          <a:bodyPr>
            <a:normAutofit/>
          </a:bodyPr>
          <a:lstStyle/>
          <a:p>
            <a:pPr marL="109728" indent="0">
              <a:buNone/>
            </a:pPr>
            <a:r>
              <a:rPr lang="en-US" dirty="0"/>
              <a:t>September 26, 2019</a:t>
            </a:r>
          </a:p>
        </p:txBody>
      </p:sp>
    </p:spTree>
    <p:extLst>
      <p:ext uri="{BB962C8B-B14F-4D97-AF65-F5344CB8AC3E}">
        <p14:creationId xmlns:p14="http://schemas.microsoft.com/office/powerpoint/2010/main" val="1003953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E4AE5E-F928-064B-972A-2E591040C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174" y="1120810"/>
            <a:ext cx="5036858" cy="5652263"/>
          </a:xfrm>
          <a:prstGeom prst="rect">
            <a:avLst/>
          </a:prstGeom>
          <a:ln>
            <a:solidFill>
              <a:schemeClr val="accent1"/>
            </a:solidFill>
          </a:ln>
        </p:spPr>
      </p:pic>
      <p:sp>
        <p:nvSpPr>
          <p:cNvPr id="2" name="Content Placeholder 1"/>
          <p:cNvSpPr>
            <a:spLocks noGrp="1"/>
          </p:cNvSpPr>
          <p:nvPr>
            <p:ph idx="1"/>
          </p:nvPr>
        </p:nvSpPr>
        <p:spPr>
          <a:xfrm>
            <a:off x="228600" y="1208080"/>
            <a:ext cx="3657600" cy="5026900"/>
          </a:xfrm>
        </p:spPr>
        <p:txBody>
          <a:bodyPr>
            <a:normAutofit fontScale="92500"/>
          </a:bodyPr>
          <a:lstStyle/>
          <a:p>
            <a:pPr>
              <a:spcBef>
                <a:spcPts val="0"/>
              </a:spcBef>
              <a:spcAft>
                <a:spcPts val="600"/>
              </a:spcAft>
            </a:pPr>
            <a:r>
              <a:rPr lang="en-US" sz="2400" dirty="0"/>
              <a:t>Specification Sheets  by sector on beta page  of Collaborative Wiki (not as a single TSD)</a:t>
            </a:r>
          </a:p>
          <a:p>
            <a:pPr>
              <a:spcBef>
                <a:spcPts val="0"/>
              </a:spcBef>
              <a:spcAft>
                <a:spcPts val="600"/>
              </a:spcAft>
            </a:pPr>
            <a:r>
              <a:rPr lang="en-US" sz="2400" dirty="0"/>
              <a:t>27 documents in a standardized format</a:t>
            </a:r>
          </a:p>
          <a:p>
            <a:pPr>
              <a:spcBef>
                <a:spcPts val="0"/>
              </a:spcBef>
              <a:spcAft>
                <a:spcPts val="600"/>
              </a:spcAft>
            </a:pPr>
            <a:r>
              <a:rPr lang="en-US" sz="2400" dirty="0"/>
              <a:t>Describe the sector, the SCCs/sources included in the sector, data sources, processing methods</a:t>
            </a:r>
          </a:p>
          <a:p>
            <a:pPr>
              <a:spcBef>
                <a:spcPts val="0"/>
              </a:spcBef>
              <a:spcAft>
                <a:spcPts val="600"/>
              </a:spcAft>
            </a:pPr>
            <a:r>
              <a:rPr lang="en-US" sz="2400" dirty="0"/>
              <a:t>Graphical and tabular summaries of the data (IWDW, LADCO)</a:t>
            </a:r>
          </a:p>
        </p:txBody>
      </p:sp>
      <p:sp>
        <p:nvSpPr>
          <p:cNvPr id="3" name="Slide Number Placeholder 2"/>
          <p:cNvSpPr>
            <a:spLocks noGrp="1"/>
          </p:cNvSpPr>
          <p:nvPr>
            <p:ph type="sldNum" sz="quarter" idx="12"/>
          </p:nvPr>
        </p:nvSpPr>
        <p:spPr/>
        <p:txBody>
          <a:bodyPr/>
          <a:lstStyle/>
          <a:p>
            <a:fld id="{61C894BD-DCE2-4A96-A9AF-225BBEAC2A40}" type="slidenum">
              <a:rPr lang="en-US" smtClean="0"/>
              <a:pPr/>
              <a:t>10</a:t>
            </a:fld>
            <a:endParaRPr lang="en-US"/>
          </a:p>
        </p:txBody>
      </p:sp>
      <p:sp>
        <p:nvSpPr>
          <p:cNvPr id="4" name="Title 3"/>
          <p:cNvSpPr>
            <a:spLocks noGrp="1"/>
          </p:cNvSpPr>
          <p:nvPr>
            <p:ph type="title"/>
          </p:nvPr>
        </p:nvSpPr>
        <p:spPr>
          <a:xfrm>
            <a:off x="417672" y="103180"/>
            <a:ext cx="8229600" cy="1143000"/>
          </a:xfrm>
        </p:spPr>
        <p:txBody>
          <a:bodyPr>
            <a:normAutofit fontScale="90000"/>
          </a:bodyPr>
          <a:lstStyle/>
          <a:p>
            <a:r>
              <a:rPr lang="en-US" dirty="0"/>
              <a:t>2016 beta Release Documentation</a:t>
            </a:r>
          </a:p>
        </p:txBody>
      </p:sp>
    </p:spTree>
    <p:extLst>
      <p:ext uri="{BB962C8B-B14F-4D97-AF65-F5344CB8AC3E}">
        <p14:creationId xmlns:p14="http://schemas.microsoft.com/office/powerpoint/2010/main" val="1178987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11</a:t>
            </a:fld>
            <a:endParaRPr lang="en-US"/>
          </a:p>
        </p:txBody>
      </p:sp>
      <p:sp>
        <p:nvSpPr>
          <p:cNvPr id="4" name="Title 3"/>
          <p:cNvSpPr>
            <a:spLocks noGrp="1"/>
          </p:cNvSpPr>
          <p:nvPr>
            <p:ph type="title"/>
          </p:nvPr>
        </p:nvSpPr>
        <p:spPr/>
        <p:txBody>
          <a:bodyPr>
            <a:normAutofit fontScale="90000"/>
          </a:bodyPr>
          <a:lstStyle/>
          <a:p>
            <a:r>
              <a:rPr lang="en-US" dirty="0"/>
              <a:t>2016 Alpha/Beta Known Use Cases</a:t>
            </a:r>
          </a:p>
        </p:txBody>
      </p:sp>
      <p:sp>
        <p:nvSpPr>
          <p:cNvPr id="7" name="Content Placeholder 1">
            <a:extLst>
              <a:ext uri="{FF2B5EF4-FFF2-40B4-BE49-F238E27FC236}">
                <a16:creationId xmlns:a16="http://schemas.microsoft.com/office/drawing/2014/main" id="{DACB4F39-7C4A-FF4B-9D02-51A65B142A4C}"/>
              </a:ext>
            </a:extLst>
          </p:cNvPr>
          <p:cNvSpPr>
            <a:spLocks noGrp="1"/>
          </p:cNvSpPr>
          <p:nvPr>
            <p:ph idx="1"/>
          </p:nvPr>
        </p:nvSpPr>
        <p:spPr>
          <a:xfrm>
            <a:off x="457200" y="1239103"/>
            <a:ext cx="8229600" cy="5168845"/>
          </a:xfrm>
          <a:solidFill>
            <a:schemeClr val="bg1"/>
          </a:solidFill>
        </p:spPr>
        <p:txBody>
          <a:bodyPr>
            <a:normAutofit fontScale="55000" lnSpcReduction="20000"/>
          </a:bodyPr>
          <a:lstStyle/>
          <a:p>
            <a:pPr>
              <a:spcBef>
                <a:spcPts val="600"/>
              </a:spcBef>
            </a:pPr>
            <a:r>
              <a:rPr lang="en-US" sz="2900" dirty="0"/>
              <a:t>Alpha:</a:t>
            </a:r>
          </a:p>
          <a:p>
            <a:pPr lvl="1">
              <a:spcBef>
                <a:spcPts val="600"/>
              </a:spcBef>
            </a:pPr>
            <a:r>
              <a:rPr lang="en-US" sz="2600" dirty="0"/>
              <a:t>EPA: Hemispheric modeling to develop 2016 boundary conditions, risk and exposure assessments, testing CMAQ 5.3</a:t>
            </a:r>
          </a:p>
          <a:p>
            <a:pPr>
              <a:spcBef>
                <a:spcPts val="600"/>
              </a:spcBef>
            </a:pPr>
            <a:r>
              <a:rPr lang="en-US" sz="2900" dirty="0"/>
              <a:t>Beta: </a:t>
            </a:r>
          </a:p>
          <a:p>
            <a:pPr lvl="1">
              <a:spcBef>
                <a:spcPts val="600"/>
              </a:spcBef>
            </a:pPr>
            <a:r>
              <a:rPr lang="en-US" sz="2600" dirty="0"/>
              <a:t>EPA: regional haze analyses, modeling of field study areas, CMAQ evaluation</a:t>
            </a:r>
          </a:p>
          <a:p>
            <a:pPr lvl="2">
              <a:spcBef>
                <a:spcPts val="600"/>
              </a:spcBef>
            </a:pPr>
            <a:r>
              <a:rPr lang="en-US" sz="2400" dirty="0"/>
              <a:t>Regional haze report released last week: </a:t>
            </a:r>
            <a:r>
              <a:rPr lang="en-US" sz="2400" dirty="0">
                <a:hlinkClick r:id="rId2"/>
              </a:rPr>
              <a:t>https://www.epa.gov/scram/air-modeling-reports-and-journal-articles</a:t>
            </a:r>
            <a:r>
              <a:rPr lang="en-US" sz="2400" dirty="0"/>
              <a:t> </a:t>
            </a:r>
          </a:p>
          <a:p>
            <a:pPr lvl="1">
              <a:lnSpc>
                <a:spcPct val="120000"/>
              </a:lnSpc>
            </a:pPr>
            <a:r>
              <a:rPr lang="en-US" sz="2600" dirty="0"/>
              <a:t>OTC state modeling (NY)</a:t>
            </a:r>
          </a:p>
          <a:p>
            <a:pPr lvl="1">
              <a:lnSpc>
                <a:spcPct val="120000"/>
              </a:lnSpc>
            </a:pPr>
            <a:r>
              <a:rPr lang="en-US" sz="2600" dirty="0"/>
              <a:t>SIPs (NC, Clark County, MD)</a:t>
            </a:r>
          </a:p>
          <a:p>
            <a:pPr lvl="1">
              <a:lnSpc>
                <a:spcPct val="120000"/>
              </a:lnSpc>
            </a:pPr>
            <a:r>
              <a:rPr lang="en-US" sz="2600" dirty="0"/>
              <a:t>Attainment demonstration (Denver)</a:t>
            </a:r>
          </a:p>
          <a:p>
            <a:pPr lvl="1">
              <a:lnSpc>
                <a:spcPct val="120000"/>
              </a:lnSpc>
            </a:pPr>
            <a:r>
              <a:rPr lang="en-US" sz="2600" dirty="0"/>
              <a:t>Regional haze (Texas, HAQAST, EPA)</a:t>
            </a:r>
          </a:p>
          <a:p>
            <a:pPr lvl="1">
              <a:lnSpc>
                <a:spcPct val="120000"/>
              </a:lnSpc>
            </a:pPr>
            <a:r>
              <a:rPr lang="en-US" sz="2600" dirty="0"/>
              <a:t>AQ Forecasting system (NOAA ARL)</a:t>
            </a:r>
          </a:p>
          <a:p>
            <a:pPr lvl="1">
              <a:lnSpc>
                <a:spcPct val="120000"/>
              </a:lnSpc>
            </a:pPr>
            <a:r>
              <a:rPr lang="en-US" sz="2600" dirty="0"/>
              <a:t>EPRI analyses of AQM responsiveness (GA Tech), </a:t>
            </a:r>
          </a:p>
          <a:p>
            <a:pPr lvl="1">
              <a:lnSpc>
                <a:spcPct val="120000"/>
              </a:lnSpc>
            </a:pPr>
            <a:r>
              <a:rPr lang="en-US" sz="2600" dirty="0"/>
              <a:t>EDF modeling (UNC)</a:t>
            </a:r>
          </a:p>
          <a:p>
            <a:pPr lvl="1">
              <a:lnSpc>
                <a:spcPct val="120000"/>
              </a:lnSpc>
            </a:pPr>
            <a:r>
              <a:rPr lang="en-US" sz="2600" dirty="0"/>
              <a:t>U.S. Fish and Wildlife Service</a:t>
            </a:r>
          </a:p>
          <a:p>
            <a:pPr lvl="1">
              <a:lnSpc>
                <a:spcPct val="120000"/>
              </a:lnSpc>
            </a:pPr>
            <a:r>
              <a:rPr lang="en-US" sz="2600" dirty="0"/>
              <a:t>Other Analyses (CT, Louisville KY, NC State University, Sonoma Tech, U. Colo Boulder, U.C. Davis, Utah State University, TVA, Univ Connecticut, Colorado State Univ., Maricopa Association of </a:t>
            </a:r>
            <a:r>
              <a:rPr lang="en-US" sz="2600" dirty="0" err="1"/>
              <a:t>Govermnents</a:t>
            </a:r>
            <a:r>
              <a:rPr lang="en-US" sz="2600" dirty="0"/>
              <a:t>, U. Wisconsin Madison, U. MD College Park)</a:t>
            </a:r>
          </a:p>
          <a:p>
            <a:pPr>
              <a:lnSpc>
                <a:spcPct val="120000"/>
              </a:lnSpc>
            </a:pPr>
            <a:r>
              <a:rPr lang="en-US" sz="2900" dirty="0"/>
              <a:t>V1: </a:t>
            </a:r>
          </a:p>
          <a:p>
            <a:pPr lvl="1">
              <a:lnSpc>
                <a:spcPct val="120000"/>
              </a:lnSpc>
            </a:pPr>
            <a:r>
              <a:rPr lang="en-US" sz="2600" dirty="0"/>
              <a:t>Expect uses by MJOs</a:t>
            </a:r>
            <a:r>
              <a:rPr lang="en-US" dirty="0"/>
              <a:t>, states, </a:t>
            </a:r>
            <a:r>
              <a:rPr lang="en-US" sz="2400" dirty="0"/>
              <a:t>EPA OAQPS, EPA OTAQ, EPA ORD, </a:t>
            </a:r>
            <a:r>
              <a:rPr lang="en-US" dirty="0"/>
              <a:t>other groups, researchers</a:t>
            </a:r>
          </a:p>
          <a:p>
            <a:pPr lvl="1">
              <a:lnSpc>
                <a:spcPct val="120000"/>
              </a:lnSpc>
            </a:pPr>
            <a:r>
              <a:rPr lang="en-US" b="1" dirty="0"/>
              <a:t>Post-call survey to request v1 use cases</a:t>
            </a:r>
          </a:p>
        </p:txBody>
      </p:sp>
    </p:spTree>
    <p:extLst>
      <p:ext uri="{BB962C8B-B14F-4D97-AF65-F5344CB8AC3E}">
        <p14:creationId xmlns:p14="http://schemas.microsoft.com/office/powerpoint/2010/main" val="2639706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07253-9AFF-4F33-8682-774203EE3AA5}"/>
              </a:ext>
            </a:extLst>
          </p:cNvPr>
          <p:cNvSpPr>
            <a:spLocks noGrp="1"/>
          </p:cNvSpPr>
          <p:nvPr>
            <p:ph idx="1"/>
          </p:nvPr>
        </p:nvSpPr>
        <p:spPr>
          <a:xfrm>
            <a:off x="457200" y="1481332"/>
            <a:ext cx="8229600" cy="4690868"/>
          </a:xfrm>
        </p:spPr>
        <p:txBody>
          <a:bodyPr>
            <a:normAutofit fontScale="77500" lnSpcReduction="20000"/>
          </a:bodyPr>
          <a:lstStyle/>
          <a:p>
            <a:pPr>
              <a:spcBef>
                <a:spcPts val="0"/>
              </a:spcBef>
              <a:spcAft>
                <a:spcPts val="600"/>
              </a:spcAft>
            </a:pPr>
            <a:r>
              <a:rPr lang="en-US" dirty="0"/>
              <a:t>Base year 2016 emissions inventories for all sectors have been created and processed through SMOKE at 12km [aka “</a:t>
            </a:r>
            <a:r>
              <a:rPr lang="en-US" dirty="0" err="1"/>
              <a:t>premerged</a:t>
            </a:r>
            <a:r>
              <a:rPr lang="en-US" dirty="0"/>
              <a:t> emissions”]</a:t>
            </a:r>
          </a:p>
          <a:p>
            <a:pPr lvl="1">
              <a:spcBef>
                <a:spcPts val="0"/>
              </a:spcBef>
              <a:spcAft>
                <a:spcPts val="600"/>
              </a:spcAft>
            </a:pPr>
            <a:r>
              <a:rPr lang="en-US" dirty="0"/>
              <a:t>36km processing happening this week</a:t>
            </a:r>
          </a:p>
          <a:p>
            <a:pPr>
              <a:spcBef>
                <a:spcPts val="0"/>
              </a:spcBef>
              <a:spcAft>
                <a:spcPts val="600"/>
              </a:spcAft>
            </a:pPr>
            <a:r>
              <a:rPr lang="en-US" dirty="0"/>
              <a:t>2023 and 2028 emission inventories have been created for most sectors</a:t>
            </a:r>
          </a:p>
          <a:p>
            <a:pPr lvl="1">
              <a:spcBef>
                <a:spcPts val="0"/>
              </a:spcBef>
              <a:spcAft>
                <a:spcPts val="600"/>
              </a:spcAft>
            </a:pPr>
            <a:r>
              <a:rPr lang="en-US" dirty="0"/>
              <a:t>Still working on other nonpoint emissions (</a:t>
            </a:r>
            <a:r>
              <a:rPr lang="en-US" dirty="0" err="1"/>
              <a:t>nonpt</a:t>
            </a:r>
            <a:r>
              <a:rPr lang="en-US" dirty="0"/>
              <a:t>) and non-EGU point emissions (</a:t>
            </a:r>
            <a:r>
              <a:rPr lang="en-US" dirty="0" err="1"/>
              <a:t>ptnonipm</a:t>
            </a:r>
            <a:r>
              <a:rPr lang="en-US" dirty="0"/>
              <a:t>)</a:t>
            </a:r>
          </a:p>
          <a:p>
            <a:pPr lvl="1">
              <a:spcBef>
                <a:spcPts val="0"/>
              </a:spcBef>
              <a:spcAft>
                <a:spcPts val="600"/>
              </a:spcAft>
            </a:pPr>
            <a:r>
              <a:rPr lang="en-US" dirty="0"/>
              <a:t>So far, SMOKE has only been run for </a:t>
            </a:r>
            <a:r>
              <a:rPr lang="en-US" dirty="0" err="1"/>
              <a:t>onroad</a:t>
            </a:r>
            <a:r>
              <a:rPr lang="en-US" dirty="0"/>
              <a:t> [needed to get emissions totals]</a:t>
            </a:r>
          </a:p>
          <a:p>
            <a:pPr>
              <a:spcBef>
                <a:spcPts val="0"/>
              </a:spcBef>
              <a:spcAft>
                <a:spcPts val="600"/>
              </a:spcAft>
            </a:pPr>
            <a:r>
              <a:rPr lang="en-US" dirty="0"/>
              <a:t>Emissions have not yet been merged together to create full AQM-ready inputs </a:t>
            </a:r>
          </a:p>
          <a:p>
            <a:pPr>
              <a:spcBef>
                <a:spcPts val="0"/>
              </a:spcBef>
              <a:spcAft>
                <a:spcPts val="600"/>
              </a:spcAft>
            </a:pPr>
            <a:r>
              <a:rPr lang="en-US" dirty="0"/>
              <a:t>2016v1 spec. sheet documents have been started</a:t>
            </a:r>
          </a:p>
          <a:p>
            <a:pPr lvl="1">
              <a:spcBef>
                <a:spcPts val="0"/>
              </a:spcBef>
              <a:spcAft>
                <a:spcPts val="600"/>
              </a:spcAft>
            </a:pPr>
            <a:r>
              <a:rPr lang="en-US" dirty="0"/>
              <a:t>No integrated TSD is planned at this time [similar to beta]</a:t>
            </a:r>
          </a:p>
          <a:p>
            <a:pPr>
              <a:spcBef>
                <a:spcPts val="0"/>
              </a:spcBef>
              <a:spcAft>
                <a:spcPts val="600"/>
              </a:spcAft>
            </a:pPr>
            <a:r>
              <a:rPr lang="en-US" dirty="0"/>
              <a:t>2020 MOVES runs completed for </a:t>
            </a:r>
            <a:r>
              <a:rPr lang="en-US" dirty="0" err="1"/>
              <a:t>onroad</a:t>
            </a:r>
            <a:r>
              <a:rPr lang="en-US" dirty="0"/>
              <a:t>, nonroad</a:t>
            </a:r>
          </a:p>
        </p:txBody>
      </p:sp>
      <p:sp>
        <p:nvSpPr>
          <p:cNvPr id="3" name="Slide Number Placeholder 2">
            <a:extLst>
              <a:ext uri="{FF2B5EF4-FFF2-40B4-BE49-F238E27FC236}">
                <a16:creationId xmlns:a16="http://schemas.microsoft.com/office/drawing/2014/main" id="{C9F8C7BD-1F5F-4CA1-ACAA-1EB4B4A301AC}"/>
              </a:ext>
            </a:extLst>
          </p:cNvPr>
          <p:cNvSpPr>
            <a:spLocks noGrp="1"/>
          </p:cNvSpPr>
          <p:nvPr>
            <p:ph type="sldNum" sz="quarter" idx="12"/>
          </p:nvPr>
        </p:nvSpPr>
        <p:spPr/>
        <p:txBody>
          <a:bodyPr/>
          <a:lstStyle/>
          <a:p>
            <a:fld id="{61C894BD-DCE2-4A96-A9AF-225BBEAC2A40}" type="slidenum">
              <a:rPr lang="en-US" smtClean="0"/>
              <a:pPr/>
              <a:t>12</a:t>
            </a:fld>
            <a:endParaRPr lang="en-US"/>
          </a:p>
        </p:txBody>
      </p:sp>
      <p:sp>
        <p:nvSpPr>
          <p:cNvPr id="4" name="Title 3">
            <a:extLst>
              <a:ext uri="{FF2B5EF4-FFF2-40B4-BE49-F238E27FC236}">
                <a16:creationId xmlns:a16="http://schemas.microsoft.com/office/drawing/2014/main" id="{5BC4DF05-E9E5-4AE0-96C7-49EDBF42FB15}"/>
              </a:ext>
            </a:extLst>
          </p:cNvPr>
          <p:cNvSpPr>
            <a:spLocks noGrp="1"/>
          </p:cNvSpPr>
          <p:nvPr>
            <p:ph type="title"/>
          </p:nvPr>
        </p:nvSpPr>
        <p:spPr/>
        <p:txBody>
          <a:bodyPr/>
          <a:lstStyle/>
          <a:p>
            <a:r>
              <a:rPr lang="en-US" dirty="0"/>
              <a:t>Status of the 2016v1 platform</a:t>
            </a:r>
          </a:p>
        </p:txBody>
      </p:sp>
    </p:spTree>
    <p:extLst>
      <p:ext uri="{BB962C8B-B14F-4D97-AF65-F5344CB8AC3E}">
        <p14:creationId xmlns:p14="http://schemas.microsoft.com/office/powerpoint/2010/main" val="2212760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39233AC-10F7-4987-9543-740D6B527AF8}"/>
              </a:ext>
            </a:extLst>
          </p:cNvPr>
          <p:cNvGraphicFramePr>
            <a:graphicFrameLocks noGrp="1"/>
          </p:cNvGraphicFramePr>
          <p:nvPr>
            <p:ph idx="1"/>
            <p:extLst>
              <p:ext uri="{D42A27DB-BD31-4B8C-83A1-F6EECF244321}">
                <p14:modId xmlns:p14="http://schemas.microsoft.com/office/powerpoint/2010/main" val="2546527249"/>
              </p:ext>
            </p:extLst>
          </p:nvPr>
        </p:nvGraphicFramePr>
        <p:xfrm>
          <a:off x="210978" y="1276465"/>
          <a:ext cx="8342472" cy="4875807"/>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3563703608"/>
                    </a:ext>
                  </a:extLst>
                </a:gridCol>
                <a:gridCol w="1332071">
                  <a:extLst>
                    <a:ext uri="{9D8B030D-6E8A-4147-A177-3AD203B41FA5}">
                      <a16:colId xmlns:a16="http://schemas.microsoft.com/office/drawing/2014/main" val="4211935423"/>
                    </a:ext>
                  </a:extLst>
                </a:gridCol>
                <a:gridCol w="1828800">
                  <a:extLst>
                    <a:ext uri="{9D8B030D-6E8A-4147-A177-3AD203B41FA5}">
                      <a16:colId xmlns:a16="http://schemas.microsoft.com/office/drawing/2014/main" val="1238754751"/>
                    </a:ext>
                  </a:extLst>
                </a:gridCol>
                <a:gridCol w="1752601">
                  <a:extLst>
                    <a:ext uri="{9D8B030D-6E8A-4147-A177-3AD203B41FA5}">
                      <a16:colId xmlns:a16="http://schemas.microsoft.com/office/drawing/2014/main" val="2770100351"/>
                    </a:ext>
                  </a:extLst>
                </a:gridCol>
              </a:tblGrid>
              <a:tr h="389665">
                <a:tc>
                  <a:txBody>
                    <a:bodyPr/>
                    <a:lstStyle/>
                    <a:p>
                      <a:r>
                        <a:rPr lang="en-US" dirty="0"/>
                        <a:t>Type</a:t>
                      </a:r>
                    </a:p>
                  </a:txBody>
                  <a:tcPr/>
                </a:tc>
                <a:tc>
                  <a:txBody>
                    <a:bodyPr/>
                    <a:lstStyle/>
                    <a:p>
                      <a:r>
                        <a:rPr lang="en-US" dirty="0"/>
                        <a:t>Included?</a:t>
                      </a:r>
                    </a:p>
                  </a:txBody>
                  <a:tcPr/>
                </a:tc>
                <a:tc>
                  <a:txBody>
                    <a:bodyPr/>
                    <a:lstStyle/>
                    <a:p>
                      <a:pPr algn="ctr"/>
                      <a:r>
                        <a:rPr lang="en-US" dirty="0"/>
                        <a:t>Grid(s)</a:t>
                      </a:r>
                    </a:p>
                  </a:txBody>
                  <a:tcPr/>
                </a:tc>
                <a:tc>
                  <a:txBody>
                    <a:bodyPr/>
                    <a:lstStyle/>
                    <a:p>
                      <a:pPr algn="ctr"/>
                      <a:r>
                        <a:rPr lang="en-US" dirty="0"/>
                        <a:t>Models</a:t>
                      </a:r>
                    </a:p>
                  </a:txBody>
                  <a:tcPr/>
                </a:tc>
                <a:extLst>
                  <a:ext uri="{0D108BD9-81ED-4DB2-BD59-A6C34878D82A}">
                    <a16:rowId xmlns:a16="http://schemas.microsoft.com/office/drawing/2014/main" val="1221498037"/>
                  </a:ext>
                </a:extLst>
              </a:tr>
              <a:tr h="389665">
                <a:tc>
                  <a:txBody>
                    <a:bodyPr/>
                    <a:lstStyle/>
                    <a:p>
                      <a:r>
                        <a:rPr lang="en-US" dirty="0"/>
                        <a:t>2016 SMOKE inputs</a:t>
                      </a:r>
                    </a:p>
                  </a:txBody>
                  <a:tcPr/>
                </a:tc>
                <a:tc>
                  <a:txBody>
                    <a:bodyPr/>
                    <a:lstStyle/>
                    <a:p>
                      <a:pPr algn="ctr"/>
                      <a:r>
                        <a:rPr lang="en-US" dirty="0"/>
                        <a:t>Initial</a:t>
                      </a:r>
                    </a:p>
                  </a:txBody>
                  <a:tcPr/>
                </a:tc>
                <a:tc>
                  <a:txBody>
                    <a:bodyPr/>
                    <a:lstStyle/>
                    <a:p>
                      <a:pPr algn="ctr"/>
                      <a:r>
                        <a:rPr lang="en-US" dirty="0"/>
                        <a:t>N/A</a:t>
                      </a:r>
                    </a:p>
                  </a:txBody>
                  <a:tcPr/>
                </a:tc>
                <a:tc>
                  <a:txBody>
                    <a:bodyPr/>
                    <a:lstStyle/>
                    <a:p>
                      <a:pPr algn="ctr"/>
                      <a:r>
                        <a:rPr lang="en-US" dirty="0"/>
                        <a:t>N/A</a:t>
                      </a:r>
                    </a:p>
                  </a:txBody>
                  <a:tcPr/>
                </a:tc>
                <a:extLst>
                  <a:ext uri="{0D108BD9-81ED-4DB2-BD59-A6C34878D82A}">
                    <a16:rowId xmlns:a16="http://schemas.microsoft.com/office/drawing/2014/main" val="1164192050"/>
                  </a:ext>
                </a:extLst>
              </a:tr>
              <a:tr h="389665">
                <a:tc>
                  <a:txBody>
                    <a:bodyPr/>
                    <a:lstStyle/>
                    <a:p>
                      <a:r>
                        <a:rPr lang="en-US" dirty="0"/>
                        <a:t>2016 SMOKE scripts/ tools</a:t>
                      </a:r>
                    </a:p>
                  </a:txBody>
                  <a:tcPr/>
                </a:tc>
                <a:tc>
                  <a:txBody>
                    <a:bodyPr/>
                    <a:lstStyle/>
                    <a:p>
                      <a:pPr algn="ctr"/>
                      <a:r>
                        <a:rPr lang="en-US" dirty="0"/>
                        <a:t>Initial</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1844723054"/>
                  </a:ext>
                </a:extLst>
              </a:tr>
              <a:tr h="672572">
                <a:tc>
                  <a:txBody>
                    <a:bodyPr/>
                    <a:lstStyle/>
                    <a:p>
                      <a:r>
                        <a:rPr lang="en-US" dirty="0"/>
                        <a:t>2016 SMOKE outputs by sector</a:t>
                      </a:r>
                    </a:p>
                  </a:txBody>
                  <a:tcPr/>
                </a:tc>
                <a:tc>
                  <a:txBody>
                    <a:bodyPr/>
                    <a:lstStyle/>
                    <a:p>
                      <a:pPr algn="ctr"/>
                      <a:endParaRPr lang="en-US" dirty="0"/>
                    </a:p>
                    <a:p>
                      <a:pPr algn="ctr"/>
                      <a:r>
                        <a:rPr lang="en-US" dirty="0"/>
                        <a:t>Initial*</a:t>
                      </a:r>
                    </a:p>
                  </a:txBody>
                  <a:tcPr/>
                </a:tc>
                <a:tc>
                  <a:txBody>
                    <a:bodyPr/>
                    <a:lstStyle/>
                    <a:p>
                      <a:pPr algn="ctr"/>
                      <a:r>
                        <a:rPr lang="en-US" dirty="0"/>
                        <a:t>12km, [36km probably]</a:t>
                      </a:r>
                    </a:p>
                  </a:txBody>
                  <a:tcPr/>
                </a:tc>
                <a:tc>
                  <a:txBody>
                    <a:bodyPr/>
                    <a:lstStyle/>
                    <a:p>
                      <a:pPr algn="ctr"/>
                      <a:endParaRPr lang="en-US" dirty="0"/>
                    </a:p>
                    <a:p>
                      <a:pPr algn="ctr"/>
                      <a:r>
                        <a:rPr lang="en-US" dirty="0"/>
                        <a:t>CMAQ </a:t>
                      </a:r>
                    </a:p>
                  </a:txBody>
                  <a:tcPr/>
                </a:tc>
                <a:extLst>
                  <a:ext uri="{0D108BD9-81ED-4DB2-BD59-A6C34878D82A}">
                    <a16:rowId xmlns:a16="http://schemas.microsoft.com/office/drawing/2014/main" val="2996296365"/>
                  </a:ext>
                </a:extLst>
              </a:tr>
              <a:tr h="417445">
                <a:tc>
                  <a:txBody>
                    <a:bodyPr/>
                    <a:lstStyle/>
                    <a:p>
                      <a:r>
                        <a:rPr lang="en-US" dirty="0"/>
                        <a:t>2016 AQM-ready emissions</a:t>
                      </a:r>
                    </a:p>
                  </a:txBody>
                  <a:tcPr/>
                </a:tc>
                <a:tc>
                  <a:txBody>
                    <a:bodyPr/>
                    <a:lstStyle/>
                    <a:p>
                      <a:pPr algn="ctr"/>
                      <a:r>
                        <a:rPr lang="en-US" b="1" dirty="0"/>
                        <a:t>NO</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044355995"/>
                  </a:ext>
                </a:extLst>
              </a:tr>
              <a:tr h="389665">
                <a:tc>
                  <a:txBody>
                    <a:bodyPr/>
                    <a:lstStyle/>
                    <a:p>
                      <a:r>
                        <a:rPr lang="en-US" dirty="0"/>
                        <a:t>Emissions plots, summaries</a:t>
                      </a:r>
                    </a:p>
                  </a:txBody>
                  <a:tcPr/>
                </a:tc>
                <a:tc>
                  <a:txBody>
                    <a:bodyPr/>
                    <a:lstStyle/>
                    <a:p>
                      <a:pPr algn="ctr"/>
                      <a:r>
                        <a:rPr lang="en-US" dirty="0"/>
                        <a:t>Some</a:t>
                      </a:r>
                    </a:p>
                  </a:txBody>
                  <a:tcPr/>
                </a:tc>
                <a:tc>
                  <a:txBody>
                    <a:bodyPr/>
                    <a:lstStyle/>
                    <a:p>
                      <a:pPr algn="ctr"/>
                      <a:r>
                        <a:rPr lang="en-US" dirty="0"/>
                        <a:t>12km, 36km</a:t>
                      </a:r>
                    </a:p>
                  </a:txBody>
                  <a:tcPr/>
                </a:tc>
                <a:tc>
                  <a:txBody>
                    <a:bodyPr/>
                    <a:lstStyle/>
                    <a:p>
                      <a:pPr algn="ctr"/>
                      <a:r>
                        <a:rPr lang="en-US" dirty="0"/>
                        <a:t>N/A</a:t>
                      </a:r>
                    </a:p>
                  </a:txBody>
                  <a:tcPr/>
                </a:tc>
                <a:extLst>
                  <a:ext uri="{0D108BD9-81ED-4DB2-BD59-A6C34878D82A}">
                    <a16:rowId xmlns:a16="http://schemas.microsoft.com/office/drawing/2014/main" val="3050728326"/>
                  </a:ext>
                </a:extLst>
              </a:tr>
              <a:tr h="389665">
                <a:tc>
                  <a:txBody>
                    <a:bodyPr/>
                    <a:lstStyle/>
                    <a:p>
                      <a:r>
                        <a:rPr lang="en-US" dirty="0"/>
                        <a:t>Future year SMOKE inputs</a:t>
                      </a:r>
                    </a:p>
                  </a:txBody>
                  <a:tcPr/>
                </a:tc>
                <a:tc>
                  <a:txBody>
                    <a:bodyPr/>
                    <a:lstStyle/>
                    <a:p>
                      <a:pPr algn="ctr"/>
                      <a:r>
                        <a:rPr lang="en-US" dirty="0"/>
                        <a:t>Initial</a:t>
                      </a:r>
                    </a:p>
                  </a:txBody>
                  <a:tcPr/>
                </a:tc>
                <a:tc>
                  <a:txBody>
                    <a:bodyPr/>
                    <a:lstStyle/>
                    <a:p>
                      <a:pPr algn="ctr"/>
                      <a:r>
                        <a:rPr lang="en-US" dirty="0"/>
                        <a:t>N/A</a:t>
                      </a:r>
                    </a:p>
                  </a:txBody>
                  <a:tcPr/>
                </a:tc>
                <a:tc>
                  <a:txBody>
                    <a:bodyPr/>
                    <a:lstStyle/>
                    <a:p>
                      <a:pPr algn="ctr"/>
                      <a:r>
                        <a:rPr lang="en-US" dirty="0"/>
                        <a:t>N/A</a:t>
                      </a:r>
                    </a:p>
                  </a:txBody>
                  <a:tcPr/>
                </a:tc>
                <a:extLst>
                  <a:ext uri="{0D108BD9-81ED-4DB2-BD59-A6C34878D82A}">
                    <a16:rowId xmlns:a16="http://schemas.microsoft.com/office/drawing/2014/main" val="3294981374"/>
                  </a:ext>
                </a:extLst>
              </a:tr>
              <a:tr h="418055">
                <a:tc>
                  <a:txBody>
                    <a:bodyPr/>
                    <a:lstStyle/>
                    <a:p>
                      <a:r>
                        <a:rPr lang="en-US" dirty="0"/>
                        <a:t>Future year SMOKE scripts</a:t>
                      </a:r>
                    </a:p>
                  </a:txBody>
                  <a:tcPr/>
                </a:tc>
                <a:tc>
                  <a:txBody>
                    <a:bodyPr/>
                    <a:lstStyle/>
                    <a:p>
                      <a:pPr algn="ctr"/>
                      <a:r>
                        <a:rPr lang="en-US" b="1" dirty="0"/>
                        <a:t>NO**</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612916273"/>
                  </a:ext>
                </a:extLst>
              </a:tr>
              <a:tr h="389665">
                <a:tc>
                  <a:txBody>
                    <a:bodyPr/>
                    <a:lstStyle/>
                    <a:p>
                      <a:r>
                        <a:rPr lang="en-US" dirty="0"/>
                        <a:t>Future year SMOKE outputs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NO**</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119140020"/>
                  </a:ext>
                </a:extLst>
              </a:tr>
              <a:tr h="389665">
                <a:tc>
                  <a:txBody>
                    <a:bodyPr/>
                    <a:lstStyle/>
                    <a:p>
                      <a:r>
                        <a:rPr lang="en-US" dirty="0"/>
                        <a:t>Future year AQM-ready emissions</a:t>
                      </a:r>
                    </a:p>
                  </a:txBody>
                  <a:tcPr/>
                </a:tc>
                <a:tc>
                  <a:txBody>
                    <a:bodyPr/>
                    <a:lstStyle/>
                    <a:p>
                      <a:pPr algn="ctr"/>
                      <a:r>
                        <a:rPr lang="en-US" b="1" dirty="0"/>
                        <a:t>NO</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34041042"/>
                  </a:ext>
                </a:extLst>
              </a:tr>
              <a:tr h="389665">
                <a:tc>
                  <a:txBody>
                    <a:bodyPr/>
                    <a:lstStyle/>
                    <a:p>
                      <a:r>
                        <a:rPr lang="en-US" dirty="0"/>
                        <a:t>Future year AQM Outputs</a:t>
                      </a:r>
                    </a:p>
                  </a:txBody>
                  <a:tcPr/>
                </a:tc>
                <a:tc>
                  <a:txBody>
                    <a:bodyPr/>
                    <a:lstStyle/>
                    <a:p>
                      <a:pPr algn="ctr"/>
                      <a:r>
                        <a:rPr lang="en-US" b="1" dirty="0"/>
                        <a:t>NO</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517653642"/>
                  </a:ext>
                </a:extLst>
              </a:tr>
            </a:tbl>
          </a:graphicData>
        </a:graphic>
      </p:graphicFrame>
      <p:sp>
        <p:nvSpPr>
          <p:cNvPr id="3" name="Slide Number Placeholder 2">
            <a:extLst>
              <a:ext uri="{FF2B5EF4-FFF2-40B4-BE49-F238E27FC236}">
                <a16:creationId xmlns:a16="http://schemas.microsoft.com/office/drawing/2014/main" id="{1BA81C3B-CF37-47FF-9AAB-804E0C0C8B47}"/>
              </a:ext>
            </a:extLst>
          </p:cNvPr>
          <p:cNvSpPr>
            <a:spLocks noGrp="1"/>
          </p:cNvSpPr>
          <p:nvPr>
            <p:ph type="sldNum" sz="quarter" idx="12"/>
          </p:nvPr>
        </p:nvSpPr>
        <p:spPr/>
        <p:txBody>
          <a:bodyPr/>
          <a:lstStyle/>
          <a:p>
            <a:fld id="{61C894BD-DCE2-4A96-A9AF-225BBEAC2A40}" type="slidenum">
              <a:rPr lang="en-US" smtClean="0"/>
              <a:pPr/>
              <a:t>13</a:t>
            </a:fld>
            <a:endParaRPr lang="en-US"/>
          </a:p>
        </p:txBody>
      </p:sp>
      <p:sp>
        <p:nvSpPr>
          <p:cNvPr id="4" name="Title 3">
            <a:extLst>
              <a:ext uri="{FF2B5EF4-FFF2-40B4-BE49-F238E27FC236}">
                <a16:creationId xmlns:a16="http://schemas.microsoft.com/office/drawing/2014/main" id="{E8439D39-1644-4B90-A613-481F35356E61}"/>
              </a:ext>
            </a:extLst>
          </p:cNvPr>
          <p:cNvSpPr>
            <a:spLocks noGrp="1"/>
          </p:cNvSpPr>
          <p:nvPr>
            <p:ph type="title"/>
          </p:nvPr>
        </p:nvSpPr>
        <p:spPr>
          <a:xfrm>
            <a:off x="358140" y="133465"/>
            <a:ext cx="8229600" cy="1143000"/>
          </a:xfrm>
        </p:spPr>
        <p:txBody>
          <a:bodyPr>
            <a:normAutofit fontScale="90000"/>
          </a:bodyPr>
          <a:lstStyle/>
          <a:p>
            <a:r>
              <a:rPr lang="en-US" dirty="0"/>
              <a:t>Data to Include in 2016v1 Release Early October</a:t>
            </a:r>
          </a:p>
        </p:txBody>
      </p:sp>
      <p:sp>
        <p:nvSpPr>
          <p:cNvPr id="2" name="TextBox 1">
            <a:extLst>
              <a:ext uri="{FF2B5EF4-FFF2-40B4-BE49-F238E27FC236}">
                <a16:creationId xmlns:a16="http://schemas.microsoft.com/office/drawing/2014/main" id="{FB7F3C8F-3DB6-473E-8ADB-B91D13944A23}"/>
              </a:ext>
            </a:extLst>
          </p:cNvPr>
          <p:cNvSpPr txBox="1"/>
          <p:nvPr/>
        </p:nvSpPr>
        <p:spPr>
          <a:xfrm>
            <a:off x="165258" y="6152272"/>
            <a:ext cx="8767764" cy="646331"/>
          </a:xfrm>
          <a:prstGeom prst="rect">
            <a:avLst/>
          </a:prstGeom>
          <a:solidFill>
            <a:schemeClr val="bg1"/>
          </a:solidFill>
        </p:spPr>
        <p:txBody>
          <a:bodyPr wrap="square" rtlCol="0">
            <a:spAutoFit/>
          </a:bodyPr>
          <a:lstStyle/>
          <a:p>
            <a:r>
              <a:rPr lang="en-US" dirty="0"/>
              <a:t>* Transfer to IWDW will take some time;  Documentation will be in draft form</a:t>
            </a:r>
            <a:br>
              <a:rPr lang="en-US" dirty="0"/>
            </a:br>
            <a:r>
              <a:rPr lang="en-US" dirty="0"/>
              <a:t>**Future year scripts and SMOKE outputs can follow later in October</a:t>
            </a:r>
          </a:p>
        </p:txBody>
      </p:sp>
    </p:spTree>
    <p:extLst>
      <p:ext uri="{BB962C8B-B14F-4D97-AF65-F5344CB8AC3E}">
        <p14:creationId xmlns:p14="http://schemas.microsoft.com/office/powerpoint/2010/main" val="1161948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44C1F6-391C-48A4-B5B0-2F87CE5E32CE}"/>
              </a:ext>
            </a:extLst>
          </p:cNvPr>
          <p:cNvSpPr>
            <a:spLocks noGrp="1"/>
          </p:cNvSpPr>
          <p:nvPr>
            <p:ph idx="1"/>
          </p:nvPr>
        </p:nvSpPr>
        <p:spPr/>
        <p:txBody>
          <a:bodyPr>
            <a:normAutofit fontScale="85000" lnSpcReduction="20000"/>
          </a:bodyPr>
          <a:lstStyle/>
          <a:p>
            <a:pPr>
              <a:spcAft>
                <a:spcPts val="600"/>
              </a:spcAft>
            </a:pPr>
            <a:r>
              <a:rPr lang="en-US" dirty="0"/>
              <a:t>May not be ready:</a:t>
            </a:r>
          </a:p>
          <a:p>
            <a:pPr lvl="1">
              <a:spcAft>
                <a:spcPts val="600"/>
              </a:spcAft>
            </a:pPr>
            <a:r>
              <a:rPr lang="en-US" dirty="0"/>
              <a:t>Alaska and Hawaii </a:t>
            </a:r>
            <a:r>
              <a:rPr lang="en-US" dirty="0" err="1"/>
              <a:t>onroad</a:t>
            </a:r>
            <a:r>
              <a:rPr lang="en-US" dirty="0"/>
              <a:t> and commercial marine vessel emissions</a:t>
            </a:r>
          </a:p>
          <a:p>
            <a:pPr lvl="1">
              <a:spcAft>
                <a:spcPts val="600"/>
              </a:spcAft>
            </a:pPr>
            <a:r>
              <a:rPr lang="en-US" dirty="0"/>
              <a:t>3D fires for use with </a:t>
            </a:r>
            <a:r>
              <a:rPr lang="en-US" dirty="0" err="1"/>
              <a:t>CAMx</a:t>
            </a:r>
            <a:endParaRPr lang="en-US" dirty="0"/>
          </a:p>
          <a:p>
            <a:pPr lvl="1"/>
            <a:r>
              <a:rPr lang="en-US" dirty="0"/>
              <a:t>ERTAC EGU inputs and integration instructions</a:t>
            </a:r>
          </a:p>
          <a:p>
            <a:endParaRPr lang="en-US" dirty="0"/>
          </a:p>
          <a:p>
            <a:pPr>
              <a:spcBef>
                <a:spcPts val="0"/>
              </a:spcBef>
              <a:spcAft>
                <a:spcPts val="600"/>
              </a:spcAft>
            </a:pPr>
            <a:r>
              <a:rPr lang="en-US" dirty="0"/>
              <a:t>Will not be ready:</a:t>
            </a:r>
          </a:p>
          <a:p>
            <a:pPr lvl="1">
              <a:spcAft>
                <a:spcPts val="600"/>
              </a:spcAft>
            </a:pPr>
            <a:r>
              <a:rPr lang="en-US" dirty="0"/>
              <a:t>Integrated form of WRAP oil and gas inventories and ancillary data</a:t>
            </a:r>
          </a:p>
          <a:p>
            <a:pPr lvl="1">
              <a:spcAft>
                <a:spcPts val="600"/>
              </a:spcAft>
            </a:pPr>
            <a:r>
              <a:rPr lang="en-US" dirty="0"/>
              <a:t>Future year SMOKE scripts and outputs</a:t>
            </a:r>
          </a:p>
          <a:p>
            <a:pPr lvl="1">
              <a:spcBef>
                <a:spcPts val="0"/>
              </a:spcBef>
              <a:spcAft>
                <a:spcPts val="600"/>
              </a:spcAft>
            </a:pPr>
            <a:r>
              <a:rPr lang="en-US" dirty="0"/>
              <a:t>AQM-ready emissions will not be provided in October as this requires configuration assumptions to be made</a:t>
            </a:r>
          </a:p>
          <a:p>
            <a:pPr lvl="1"/>
            <a:r>
              <a:rPr lang="en-US" dirty="0"/>
              <a:t>Final specification sheets documentation (first will have draft)</a:t>
            </a:r>
          </a:p>
          <a:p>
            <a:endParaRPr lang="en-US" dirty="0"/>
          </a:p>
          <a:p>
            <a:endParaRPr lang="en-US" dirty="0"/>
          </a:p>
        </p:txBody>
      </p:sp>
      <p:sp>
        <p:nvSpPr>
          <p:cNvPr id="3" name="Slide Number Placeholder 2">
            <a:extLst>
              <a:ext uri="{FF2B5EF4-FFF2-40B4-BE49-F238E27FC236}">
                <a16:creationId xmlns:a16="http://schemas.microsoft.com/office/drawing/2014/main" id="{AF144AC2-23F5-4A10-AFF5-78F0431EDD3C}"/>
              </a:ext>
            </a:extLst>
          </p:cNvPr>
          <p:cNvSpPr>
            <a:spLocks noGrp="1"/>
          </p:cNvSpPr>
          <p:nvPr>
            <p:ph type="sldNum" sz="quarter" idx="12"/>
          </p:nvPr>
        </p:nvSpPr>
        <p:spPr/>
        <p:txBody>
          <a:bodyPr/>
          <a:lstStyle/>
          <a:p>
            <a:fld id="{61C894BD-DCE2-4A96-A9AF-225BBEAC2A40}" type="slidenum">
              <a:rPr lang="en-US" smtClean="0"/>
              <a:pPr/>
              <a:t>14</a:t>
            </a:fld>
            <a:endParaRPr lang="en-US"/>
          </a:p>
        </p:txBody>
      </p:sp>
      <p:sp>
        <p:nvSpPr>
          <p:cNvPr id="4" name="Title 3">
            <a:extLst>
              <a:ext uri="{FF2B5EF4-FFF2-40B4-BE49-F238E27FC236}">
                <a16:creationId xmlns:a16="http://schemas.microsoft.com/office/drawing/2014/main" id="{13F1151C-9581-4EB0-A737-50A4634025E3}"/>
              </a:ext>
            </a:extLst>
          </p:cNvPr>
          <p:cNvSpPr>
            <a:spLocks noGrp="1"/>
          </p:cNvSpPr>
          <p:nvPr>
            <p:ph type="title"/>
          </p:nvPr>
        </p:nvSpPr>
        <p:spPr/>
        <p:txBody>
          <a:bodyPr>
            <a:normAutofit fontScale="90000"/>
          </a:bodyPr>
          <a:lstStyle/>
          <a:p>
            <a:r>
              <a:rPr lang="en-US" dirty="0"/>
              <a:t>Specific items not ready next week</a:t>
            </a:r>
          </a:p>
        </p:txBody>
      </p:sp>
    </p:spTree>
    <p:extLst>
      <p:ext uri="{BB962C8B-B14F-4D97-AF65-F5344CB8AC3E}">
        <p14:creationId xmlns:p14="http://schemas.microsoft.com/office/powerpoint/2010/main" val="962966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08652"/>
            <a:ext cx="8229600" cy="5112548"/>
          </a:xfrm>
        </p:spPr>
        <p:txBody>
          <a:bodyPr>
            <a:normAutofit fontScale="92500" lnSpcReduction="10000"/>
          </a:bodyPr>
          <a:lstStyle/>
          <a:p>
            <a:pPr>
              <a:lnSpc>
                <a:spcPct val="120000"/>
              </a:lnSpc>
            </a:pPr>
            <a:r>
              <a:rPr lang="en-US" sz="2000" dirty="0"/>
              <a:t>EGUs</a:t>
            </a:r>
          </a:p>
          <a:p>
            <a:pPr>
              <a:lnSpc>
                <a:spcPct val="120000"/>
              </a:lnSpc>
            </a:pPr>
            <a:r>
              <a:rPr lang="en-US" sz="2000" dirty="0"/>
              <a:t>Non-EGU Point </a:t>
            </a:r>
          </a:p>
          <a:p>
            <a:pPr>
              <a:lnSpc>
                <a:spcPct val="120000"/>
              </a:lnSpc>
            </a:pPr>
            <a:r>
              <a:rPr lang="en-US" sz="2000" dirty="0"/>
              <a:t>Nonpoint</a:t>
            </a:r>
          </a:p>
          <a:p>
            <a:pPr>
              <a:lnSpc>
                <a:spcPct val="120000"/>
              </a:lnSpc>
            </a:pPr>
            <a:r>
              <a:rPr lang="en-US" sz="2000" dirty="0"/>
              <a:t>Onroad</a:t>
            </a:r>
          </a:p>
          <a:p>
            <a:pPr>
              <a:lnSpc>
                <a:spcPct val="120000"/>
              </a:lnSpc>
            </a:pPr>
            <a:r>
              <a:rPr lang="en-US" sz="2000" dirty="0"/>
              <a:t>Nonroad</a:t>
            </a:r>
          </a:p>
          <a:p>
            <a:pPr>
              <a:lnSpc>
                <a:spcPct val="120000"/>
              </a:lnSpc>
            </a:pPr>
            <a:r>
              <a:rPr lang="en-US" sz="2000" dirty="0"/>
              <a:t>Commercial Marine Vessels (CMV)</a:t>
            </a:r>
          </a:p>
          <a:p>
            <a:pPr>
              <a:lnSpc>
                <a:spcPct val="120000"/>
              </a:lnSpc>
            </a:pPr>
            <a:r>
              <a:rPr lang="en-US" sz="2000" dirty="0"/>
              <a:t>Rail</a:t>
            </a:r>
          </a:p>
          <a:p>
            <a:pPr>
              <a:lnSpc>
                <a:spcPct val="120000"/>
              </a:lnSpc>
            </a:pPr>
            <a:r>
              <a:rPr lang="en-US" sz="2000" dirty="0"/>
              <a:t>Oil and gas sources (point and nonpoint)</a:t>
            </a:r>
          </a:p>
          <a:p>
            <a:pPr>
              <a:lnSpc>
                <a:spcPct val="120000"/>
              </a:lnSpc>
            </a:pPr>
            <a:r>
              <a:rPr lang="en-US" sz="2000" dirty="0" err="1"/>
              <a:t>Biogenics</a:t>
            </a:r>
            <a:endParaRPr lang="en-US" sz="2000" dirty="0"/>
          </a:p>
          <a:p>
            <a:pPr>
              <a:lnSpc>
                <a:spcPct val="120000"/>
              </a:lnSpc>
            </a:pPr>
            <a:r>
              <a:rPr lang="en-US" sz="2000" dirty="0"/>
              <a:t>Fires</a:t>
            </a:r>
          </a:p>
          <a:p>
            <a:pPr>
              <a:lnSpc>
                <a:spcPct val="120000"/>
              </a:lnSpc>
            </a:pPr>
            <a:r>
              <a:rPr lang="en-US" sz="2000" dirty="0"/>
              <a:t>Modeling</a:t>
            </a:r>
          </a:p>
          <a:p>
            <a:pPr>
              <a:lnSpc>
                <a:spcPct val="120000"/>
              </a:lnSpc>
            </a:pPr>
            <a:r>
              <a:rPr lang="en-US" sz="2000" dirty="0"/>
              <a:t>Wrap up</a:t>
            </a:r>
          </a:p>
          <a:p>
            <a:pPr>
              <a:lnSpc>
                <a:spcPct val="120000"/>
              </a:lnSpc>
            </a:pPr>
            <a:r>
              <a:rPr lang="en-US" sz="1800" dirty="0"/>
              <a:t>Wiki has more information and notes from each workgroup</a:t>
            </a:r>
          </a:p>
          <a:p>
            <a:pPr lvl="1">
              <a:lnSpc>
                <a:spcPct val="120000"/>
              </a:lnSpc>
            </a:pPr>
            <a:r>
              <a:rPr lang="en-US" sz="1600" dirty="0">
                <a:hlinkClick r:id="rId2"/>
              </a:rPr>
              <a:t>http://views.cira.colostate.edu/wiki/wiki/9169</a:t>
            </a:r>
            <a:r>
              <a:rPr lang="en-US" sz="1600" dirty="0"/>
              <a:t> </a:t>
            </a:r>
            <a:endParaRPr lang="en-US" sz="1800" dirty="0"/>
          </a:p>
          <a:p>
            <a:pPr>
              <a:lnSpc>
                <a:spcPct val="120000"/>
              </a:lnSpc>
            </a:pPr>
            <a:endParaRPr lang="en-US" sz="20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15</a:t>
            </a:fld>
            <a:endParaRPr lang="en-US"/>
          </a:p>
        </p:txBody>
      </p:sp>
      <p:sp>
        <p:nvSpPr>
          <p:cNvPr id="4" name="Title 3"/>
          <p:cNvSpPr>
            <a:spLocks noGrp="1"/>
          </p:cNvSpPr>
          <p:nvPr>
            <p:ph type="title"/>
          </p:nvPr>
        </p:nvSpPr>
        <p:spPr/>
        <p:txBody>
          <a:bodyPr>
            <a:normAutofit fontScale="90000"/>
          </a:bodyPr>
          <a:lstStyle/>
          <a:p>
            <a:r>
              <a:rPr lang="en-US" dirty="0"/>
              <a:t>Collaborative Workgroup Reports</a:t>
            </a:r>
          </a:p>
        </p:txBody>
      </p:sp>
    </p:spTree>
    <p:extLst>
      <p:ext uri="{BB962C8B-B14F-4D97-AF65-F5344CB8AC3E}">
        <p14:creationId xmlns:p14="http://schemas.microsoft.com/office/powerpoint/2010/main" val="2672948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7527" y="2590800"/>
            <a:ext cx="8784432" cy="3634880"/>
          </a:xfrm>
        </p:spPr>
        <p:txBody>
          <a:bodyPr>
            <a:normAutofit/>
          </a:bodyPr>
          <a:lstStyle/>
          <a:p>
            <a:r>
              <a:rPr lang="en-US" sz="2800" b="1" u="sng" dirty="0"/>
              <a:t>Co-leads</a:t>
            </a:r>
            <a:r>
              <a:rPr lang="en-US" sz="2800" dirty="0"/>
              <a:t>: Julie McDill (MARAMA),                   Serpil Kayin (EPA CAMD), Alison Eyth (EPA OAQPS)</a:t>
            </a:r>
          </a:p>
          <a:p>
            <a:pPr marL="109728" indent="0">
              <a:buNone/>
            </a:pPr>
            <a:endParaRPr lang="en-US" sz="2800" dirty="0"/>
          </a:p>
          <a:p>
            <a:r>
              <a:rPr lang="en-US" sz="2800" b="1" u="sng" dirty="0"/>
              <a:t>Schedule</a:t>
            </a:r>
            <a:r>
              <a:rPr lang="en-US" sz="2800" dirty="0"/>
              <a:t>: Calls 4</a:t>
            </a:r>
            <a:r>
              <a:rPr lang="en-US" sz="2800" baseline="30000" dirty="0"/>
              <a:t>th</a:t>
            </a:r>
            <a:r>
              <a:rPr lang="en-US" sz="2800" dirty="0"/>
              <a:t> Thursday at 2:00pm ET</a:t>
            </a:r>
          </a:p>
          <a:p>
            <a:pPr marL="109728" indent="0">
              <a:buNone/>
            </a:pPr>
            <a:endParaRPr lang="en-US" sz="2800" dirty="0"/>
          </a:p>
          <a:p>
            <a:r>
              <a:rPr lang="en-US" sz="2800" b="1" u="sng" dirty="0"/>
              <a:t>Wiki</a:t>
            </a:r>
            <a:r>
              <a:rPr lang="en-US" sz="2800" dirty="0"/>
              <a:t>: </a:t>
            </a:r>
            <a:r>
              <a:rPr lang="en-US" sz="2400" dirty="0">
                <a:hlinkClick r:id="rId3"/>
              </a:rPr>
              <a:t>http://views.cira.colostate.edu/wiki/wiki/9174</a:t>
            </a:r>
            <a:endParaRPr lang="en-US" sz="2800" dirty="0"/>
          </a:p>
          <a:p>
            <a:pPr marL="109728" indent="0">
              <a:buNone/>
            </a:pPr>
            <a:endParaRPr lang="en-US" sz="2300" dirty="0"/>
          </a:p>
          <a:p>
            <a:endParaRPr lang="en-US" sz="26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16</a:t>
            </a:fld>
            <a:endParaRPr lang="en-US"/>
          </a:p>
        </p:txBody>
      </p:sp>
      <p:sp>
        <p:nvSpPr>
          <p:cNvPr id="4" name="Title 3"/>
          <p:cNvSpPr>
            <a:spLocks noGrp="1"/>
          </p:cNvSpPr>
          <p:nvPr>
            <p:ph type="title"/>
          </p:nvPr>
        </p:nvSpPr>
        <p:spPr>
          <a:xfrm>
            <a:off x="381000" y="609600"/>
            <a:ext cx="5486400" cy="1143000"/>
          </a:xfrm>
        </p:spPr>
        <p:txBody>
          <a:bodyPr>
            <a:noAutofit/>
          </a:bodyPr>
          <a:lstStyle/>
          <a:p>
            <a:pPr algn="ctr"/>
            <a:r>
              <a:rPr lang="en-US" sz="3600" dirty="0"/>
              <a:t>Electricity Generating  Units (EGU) Workgroup</a:t>
            </a:r>
          </a:p>
        </p:txBody>
      </p:sp>
      <p:pic>
        <p:nvPicPr>
          <p:cNvPr id="7" name="Picture 6">
            <a:extLst>
              <a:ext uri="{FF2B5EF4-FFF2-40B4-BE49-F238E27FC236}">
                <a16:creationId xmlns:a16="http://schemas.microsoft.com/office/drawing/2014/main" id="{2699C5AE-443F-2F40-937A-EE6BAE5FF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587" y="152400"/>
            <a:ext cx="3007372" cy="226328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03891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6233"/>
            <a:ext cx="8555832" cy="5140456"/>
          </a:xfrm>
        </p:spPr>
        <p:txBody>
          <a:bodyPr>
            <a:noAutofit/>
          </a:bodyPr>
          <a:lstStyle/>
          <a:p>
            <a:r>
              <a:rPr lang="en-US" sz="2000" b="1" dirty="0"/>
              <a:t>Base Year Approach</a:t>
            </a:r>
          </a:p>
          <a:p>
            <a:pPr lvl="1"/>
            <a:r>
              <a:rPr lang="en-US" sz="1600" dirty="0"/>
              <a:t>Only a few updates planned from beta to v1</a:t>
            </a:r>
          </a:p>
          <a:p>
            <a:r>
              <a:rPr lang="en-US" sz="2000" b="1" dirty="0"/>
              <a:t>Comments on beta</a:t>
            </a:r>
          </a:p>
          <a:p>
            <a:pPr lvl="1"/>
            <a:r>
              <a:rPr lang="en-US" sz="1600" dirty="0"/>
              <a:t>Data on NJ and Alaska EGUs</a:t>
            </a:r>
          </a:p>
          <a:p>
            <a:pPr lvl="1"/>
            <a:r>
              <a:rPr lang="en-US" sz="1600" dirty="0"/>
              <a:t>Updates to temporal profiles for some EGUs without CEMS in MARAMA states</a:t>
            </a:r>
          </a:p>
          <a:p>
            <a:pPr lvl="1"/>
            <a:r>
              <a:rPr lang="en-US" sz="1600" dirty="0"/>
              <a:t>Various comments from VA</a:t>
            </a:r>
          </a:p>
          <a:p>
            <a:r>
              <a:rPr lang="en-US" sz="2000" b="1" dirty="0"/>
              <a:t>Differences from beta</a:t>
            </a:r>
          </a:p>
          <a:p>
            <a:pPr lvl="1"/>
            <a:r>
              <a:rPr lang="en-US" sz="1600" dirty="0"/>
              <a:t>Base Year (2016): EGU emissions and temporal profiles will be updated  to address as many comments as possible</a:t>
            </a:r>
          </a:p>
          <a:p>
            <a:pPr lvl="1"/>
            <a:r>
              <a:rPr lang="en-US" sz="1600" dirty="0"/>
              <a:t>A few sources moved from the non-EGU file to the EGU file</a:t>
            </a:r>
          </a:p>
          <a:p>
            <a:pPr lvl="1"/>
            <a:r>
              <a:rPr lang="en-US" sz="1600" dirty="0"/>
              <a:t>Projection Years: Updated versions of data for both ERTAC and IPM will be available</a:t>
            </a:r>
          </a:p>
          <a:p>
            <a:r>
              <a:rPr lang="en-US" sz="2000" b="1" dirty="0"/>
              <a:t>Milestones</a:t>
            </a:r>
          </a:p>
          <a:p>
            <a:pPr lvl="1"/>
            <a:r>
              <a:rPr lang="en-US" sz="1600" dirty="0"/>
              <a:t>Expected release date: September 2019 </a:t>
            </a:r>
          </a:p>
        </p:txBody>
      </p:sp>
      <p:sp>
        <p:nvSpPr>
          <p:cNvPr id="3" name="Slide Number Placeholder 2"/>
          <p:cNvSpPr>
            <a:spLocks noGrp="1"/>
          </p:cNvSpPr>
          <p:nvPr>
            <p:ph type="sldNum" sz="quarter" idx="12"/>
          </p:nvPr>
        </p:nvSpPr>
        <p:spPr/>
        <p:txBody>
          <a:bodyPr/>
          <a:lstStyle/>
          <a:p>
            <a:fld id="{61C894BD-DCE2-4A96-A9AF-225BBEAC2A40}" type="slidenum">
              <a:rPr lang="en-US" smtClean="0"/>
              <a:pPr/>
              <a:t>17</a:t>
            </a:fld>
            <a:endParaRPr lang="en-US"/>
          </a:p>
        </p:txBody>
      </p:sp>
      <p:sp>
        <p:nvSpPr>
          <p:cNvPr id="7" name="Title 3">
            <a:extLst>
              <a:ext uri="{FF2B5EF4-FFF2-40B4-BE49-F238E27FC236}">
                <a16:creationId xmlns:a16="http://schemas.microsoft.com/office/drawing/2014/main" id="{818362BB-024D-4645-B407-10B9F9A6CE42}"/>
              </a:ext>
            </a:extLst>
          </p:cNvPr>
          <p:cNvSpPr>
            <a:spLocks noGrp="1"/>
          </p:cNvSpPr>
          <p:nvPr>
            <p:ph type="title"/>
          </p:nvPr>
        </p:nvSpPr>
        <p:spPr>
          <a:xfrm>
            <a:off x="457200" y="274638"/>
            <a:ext cx="8229600" cy="1143000"/>
          </a:xfrm>
        </p:spPr>
        <p:txBody>
          <a:bodyPr>
            <a:noAutofit/>
          </a:bodyPr>
          <a:lstStyle/>
          <a:p>
            <a:r>
              <a:rPr lang="en-US" sz="3600" dirty="0"/>
              <a:t>EGU Workgroup: 2016v1</a:t>
            </a:r>
          </a:p>
        </p:txBody>
      </p:sp>
    </p:spTree>
    <p:extLst>
      <p:ext uri="{BB962C8B-B14F-4D97-AF65-F5344CB8AC3E}">
        <p14:creationId xmlns:p14="http://schemas.microsoft.com/office/powerpoint/2010/main" val="801013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B60B15-6501-4909-9633-986B8366D60A}"/>
              </a:ext>
            </a:extLst>
          </p:cNvPr>
          <p:cNvSpPr>
            <a:spLocks noGrp="1"/>
          </p:cNvSpPr>
          <p:nvPr>
            <p:ph idx="1"/>
          </p:nvPr>
        </p:nvSpPr>
        <p:spPr>
          <a:xfrm>
            <a:off x="304800" y="1066800"/>
            <a:ext cx="8610600" cy="5477673"/>
          </a:xfrm>
        </p:spPr>
        <p:txBody>
          <a:bodyPr>
            <a:normAutofit lnSpcReduction="10000"/>
          </a:bodyPr>
          <a:lstStyle/>
          <a:p>
            <a:pPr>
              <a:spcAft>
                <a:spcPts val="600"/>
              </a:spcAft>
            </a:pPr>
            <a:r>
              <a:rPr lang="en-US" b="1" dirty="0"/>
              <a:t>Runs with new inputs of CONUS v16.0 complete</a:t>
            </a:r>
          </a:p>
          <a:p>
            <a:pPr lvl="1">
              <a:spcAft>
                <a:spcPts val="600"/>
              </a:spcAft>
            </a:pPr>
            <a:r>
              <a:rPr lang="en-US" altLang="en-US" dirty="0"/>
              <a:t>Current: v16.0</a:t>
            </a:r>
          </a:p>
          <a:p>
            <a:pPr lvl="2">
              <a:spcAft>
                <a:spcPts val="600"/>
              </a:spcAft>
            </a:pPr>
            <a:r>
              <a:rPr lang="en-US" altLang="en-US" dirty="0"/>
              <a:t>Base year 2016; Future years 2020, 2023, 2028</a:t>
            </a:r>
          </a:p>
          <a:p>
            <a:pPr lvl="2">
              <a:spcAft>
                <a:spcPts val="600"/>
              </a:spcAft>
            </a:pPr>
            <a:r>
              <a:rPr lang="en-US" altLang="en-US" dirty="0"/>
              <a:t>Other years if needed</a:t>
            </a:r>
          </a:p>
          <a:p>
            <a:pPr lvl="1">
              <a:spcAft>
                <a:spcPts val="600"/>
              </a:spcAft>
            </a:pPr>
            <a:r>
              <a:rPr lang="en-US" dirty="0"/>
              <a:t>Minor updates to v16.0 for 2016 v1:  new CAMD data, hourly calculation methodology for base year</a:t>
            </a:r>
          </a:p>
          <a:p>
            <a:pPr lvl="1">
              <a:spcAft>
                <a:spcPts val="600"/>
              </a:spcAft>
            </a:pPr>
            <a:r>
              <a:rPr lang="en-US" dirty="0"/>
              <a:t>CSAPR-compliant, meets state assurance levels</a:t>
            </a:r>
          </a:p>
          <a:p>
            <a:pPr>
              <a:spcAft>
                <a:spcPts val="600"/>
              </a:spcAft>
            </a:pPr>
            <a:r>
              <a:rPr lang="en-US" b="1" dirty="0"/>
              <a:t>ERTAC-EGU SMOKE processing package</a:t>
            </a:r>
          </a:p>
          <a:p>
            <a:pPr lvl="1">
              <a:spcAft>
                <a:spcPts val="600"/>
              </a:spcAft>
            </a:pPr>
            <a:r>
              <a:rPr lang="en-US" dirty="0"/>
              <a:t>NYDEC &amp; LADCO developing run scripts (w/ instructions &amp; documentation) for processing ERTAC- EGU and associated small EGU and non-EGU files</a:t>
            </a:r>
          </a:p>
          <a:p>
            <a:pPr lvl="1">
              <a:spcAft>
                <a:spcPts val="600"/>
              </a:spcAft>
            </a:pPr>
            <a:r>
              <a:rPr lang="en-US" dirty="0"/>
              <a:t>Plan to complete for v1 release</a:t>
            </a:r>
          </a:p>
          <a:p>
            <a:pPr lvl="1">
              <a:spcAft>
                <a:spcPts val="600"/>
              </a:spcAft>
            </a:pPr>
            <a:r>
              <a:rPr lang="en-US" dirty="0"/>
              <a:t>Will be posted with the rest of the v1 platform</a:t>
            </a:r>
          </a:p>
          <a:p>
            <a:pPr lvl="1"/>
            <a:endParaRPr lang="en-US" dirty="0"/>
          </a:p>
          <a:p>
            <a:pPr lvl="1"/>
            <a:endParaRPr lang="en-US" dirty="0"/>
          </a:p>
        </p:txBody>
      </p:sp>
      <p:sp>
        <p:nvSpPr>
          <p:cNvPr id="3" name="Slide Number Placeholder 2">
            <a:extLst>
              <a:ext uri="{FF2B5EF4-FFF2-40B4-BE49-F238E27FC236}">
                <a16:creationId xmlns:a16="http://schemas.microsoft.com/office/drawing/2014/main" id="{EBAD7948-CC5E-4193-9BCF-CFAF07FF16AB}"/>
              </a:ext>
            </a:extLst>
          </p:cNvPr>
          <p:cNvSpPr>
            <a:spLocks noGrp="1"/>
          </p:cNvSpPr>
          <p:nvPr>
            <p:ph type="sldNum" sz="quarter" idx="12"/>
          </p:nvPr>
        </p:nvSpPr>
        <p:spPr/>
        <p:txBody>
          <a:bodyPr/>
          <a:lstStyle/>
          <a:p>
            <a:fld id="{61C894BD-DCE2-4A96-A9AF-225BBEAC2A40}" type="slidenum">
              <a:rPr lang="en-US" smtClean="0"/>
              <a:pPr/>
              <a:t>18</a:t>
            </a:fld>
            <a:endParaRPr lang="en-US" dirty="0"/>
          </a:p>
        </p:txBody>
      </p:sp>
      <p:sp>
        <p:nvSpPr>
          <p:cNvPr id="4" name="Title 3">
            <a:extLst>
              <a:ext uri="{FF2B5EF4-FFF2-40B4-BE49-F238E27FC236}">
                <a16:creationId xmlns:a16="http://schemas.microsoft.com/office/drawing/2014/main" id="{8290065F-2763-43F4-B265-F3762CEFC9AC}"/>
              </a:ext>
            </a:extLst>
          </p:cNvPr>
          <p:cNvSpPr>
            <a:spLocks noGrp="1"/>
          </p:cNvSpPr>
          <p:nvPr>
            <p:ph type="title"/>
          </p:nvPr>
        </p:nvSpPr>
        <p:spPr>
          <a:xfrm>
            <a:off x="457200" y="76200"/>
            <a:ext cx="8229600" cy="1143000"/>
          </a:xfrm>
        </p:spPr>
        <p:txBody>
          <a:bodyPr/>
          <a:lstStyle/>
          <a:p>
            <a:r>
              <a:rPr lang="en-US" dirty="0"/>
              <a:t>EGU Workgroup: ERTAC-EGU</a:t>
            </a:r>
          </a:p>
        </p:txBody>
      </p:sp>
    </p:spTree>
    <p:extLst>
      <p:ext uri="{BB962C8B-B14F-4D97-AF65-F5344CB8AC3E}">
        <p14:creationId xmlns:p14="http://schemas.microsoft.com/office/powerpoint/2010/main" val="2933368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B60B15-6501-4909-9633-986B8366D60A}"/>
              </a:ext>
            </a:extLst>
          </p:cNvPr>
          <p:cNvSpPr>
            <a:spLocks noGrp="1"/>
          </p:cNvSpPr>
          <p:nvPr>
            <p:ph idx="1"/>
          </p:nvPr>
        </p:nvSpPr>
        <p:spPr>
          <a:xfrm>
            <a:off x="403377" y="1219200"/>
            <a:ext cx="8283423" cy="5029200"/>
          </a:xfrm>
        </p:spPr>
        <p:txBody>
          <a:bodyPr>
            <a:normAutofit/>
          </a:bodyPr>
          <a:lstStyle/>
          <a:p>
            <a:r>
              <a:rPr lang="en-US" b="1" dirty="0"/>
              <a:t>ERTAC-EGU Next steps – Developing v16.1</a:t>
            </a:r>
          </a:p>
          <a:p>
            <a:pPr lvl="1"/>
            <a:r>
              <a:rPr lang="en-US" dirty="0"/>
              <a:t>State outreach – comments by Sept. 27</a:t>
            </a:r>
          </a:p>
          <a:p>
            <a:pPr lvl="1"/>
            <a:r>
              <a:rPr lang="en-US" dirty="0"/>
              <a:t>Updated growth factors (all)</a:t>
            </a:r>
          </a:p>
          <a:p>
            <a:pPr lvl="1"/>
            <a:r>
              <a:rPr lang="en-US" dirty="0"/>
              <a:t>Updated shutdowns, controls, retirements</a:t>
            </a:r>
          </a:p>
          <a:p>
            <a:r>
              <a:rPr lang="en-US" b="1" dirty="0"/>
              <a:t>Ongoing review – EPA &amp; ERTAC-EGU</a:t>
            </a:r>
          </a:p>
          <a:p>
            <a:pPr lvl="1"/>
            <a:r>
              <a:rPr lang="en-US" dirty="0"/>
              <a:t>Small group of sources where EPA and ERTAC-EGU characterizations differ (EGU/small EGU/</a:t>
            </a:r>
            <a:r>
              <a:rPr lang="en-US" dirty="0" err="1"/>
              <a:t>nonEGU</a:t>
            </a:r>
            <a:r>
              <a:rPr lang="en-US" dirty="0"/>
              <a:t>) </a:t>
            </a:r>
          </a:p>
          <a:p>
            <a:pPr lvl="2"/>
            <a:r>
              <a:rPr lang="en-US" dirty="0"/>
              <a:t>ID crosswalk issues</a:t>
            </a:r>
          </a:p>
          <a:p>
            <a:pPr lvl="2"/>
            <a:r>
              <a:rPr lang="en-US" dirty="0"/>
              <a:t>Non-fossil fuels (e.g., biomass, tire-derived)</a:t>
            </a:r>
          </a:p>
          <a:p>
            <a:pPr lvl="2"/>
            <a:r>
              <a:rPr lang="en-US" dirty="0"/>
              <a:t>EGUs at industrial facilities</a:t>
            </a:r>
          </a:p>
          <a:p>
            <a:pPr lvl="1"/>
            <a:endParaRPr lang="en-US" dirty="0"/>
          </a:p>
        </p:txBody>
      </p:sp>
      <p:sp>
        <p:nvSpPr>
          <p:cNvPr id="3" name="Slide Number Placeholder 2">
            <a:extLst>
              <a:ext uri="{FF2B5EF4-FFF2-40B4-BE49-F238E27FC236}">
                <a16:creationId xmlns:a16="http://schemas.microsoft.com/office/drawing/2014/main" id="{EBAD7948-CC5E-4193-9BCF-CFAF07FF16AB}"/>
              </a:ext>
            </a:extLst>
          </p:cNvPr>
          <p:cNvSpPr>
            <a:spLocks noGrp="1"/>
          </p:cNvSpPr>
          <p:nvPr>
            <p:ph type="sldNum" sz="quarter" idx="12"/>
          </p:nvPr>
        </p:nvSpPr>
        <p:spPr/>
        <p:txBody>
          <a:bodyPr/>
          <a:lstStyle/>
          <a:p>
            <a:fld id="{61C894BD-DCE2-4A96-A9AF-225BBEAC2A40}" type="slidenum">
              <a:rPr lang="en-US" smtClean="0"/>
              <a:pPr/>
              <a:t>19</a:t>
            </a:fld>
            <a:endParaRPr lang="en-US"/>
          </a:p>
        </p:txBody>
      </p:sp>
      <p:sp>
        <p:nvSpPr>
          <p:cNvPr id="4" name="Title 3">
            <a:extLst>
              <a:ext uri="{FF2B5EF4-FFF2-40B4-BE49-F238E27FC236}">
                <a16:creationId xmlns:a16="http://schemas.microsoft.com/office/drawing/2014/main" id="{8290065F-2763-43F4-B265-F3762CEFC9AC}"/>
              </a:ext>
            </a:extLst>
          </p:cNvPr>
          <p:cNvSpPr>
            <a:spLocks noGrp="1"/>
          </p:cNvSpPr>
          <p:nvPr>
            <p:ph type="title"/>
          </p:nvPr>
        </p:nvSpPr>
        <p:spPr/>
        <p:txBody>
          <a:bodyPr/>
          <a:lstStyle/>
          <a:p>
            <a:r>
              <a:rPr lang="en-US" dirty="0"/>
              <a:t>EGU Workgroup: ERTAC-EGU</a:t>
            </a:r>
          </a:p>
        </p:txBody>
      </p:sp>
    </p:spTree>
    <p:extLst>
      <p:ext uri="{BB962C8B-B14F-4D97-AF65-F5344CB8AC3E}">
        <p14:creationId xmlns:p14="http://schemas.microsoft.com/office/powerpoint/2010/main" val="2098110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2</a:t>
            </a:fld>
            <a:endParaRPr lang="en-US"/>
          </a:p>
        </p:txBody>
      </p:sp>
      <p:sp>
        <p:nvSpPr>
          <p:cNvPr id="9" name="TextBox 8"/>
          <p:cNvSpPr txBox="1"/>
          <p:nvPr/>
        </p:nvSpPr>
        <p:spPr>
          <a:xfrm>
            <a:off x="3870007" y="1254362"/>
            <a:ext cx="4960145"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Each workgroup will give a ~5 minute update describing their work over the last quarter and their plans for the coming months.</a:t>
            </a:r>
          </a:p>
          <a:p>
            <a:pPr marL="285750" indent="-285750">
              <a:buFont typeface="Arial" panose="020B0604020202020204" pitchFamily="34" charset="0"/>
              <a:buChar char="•"/>
            </a:pPr>
            <a:r>
              <a:rPr lang="en-US" sz="2000" dirty="0"/>
              <a:t>All call participants will remain on mute during the webinar.</a:t>
            </a:r>
          </a:p>
          <a:p>
            <a:pPr marL="285750" indent="-285750">
              <a:buFont typeface="Arial" panose="020B0604020202020204" pitchFamily="34" charset="0"/>
              <a:buChar char="•"/>
            </a:pPr>
            <a:r>
              <a:rPr lang="en-US" sz="2000" dirty="0">
                <a:solidFill>
                  <a:srgbClr val="C00000"/>
                </a:solidFill>
              </a:rPr>
              <a:t>Type your questions into the question box on the webinar client.</a:t>
            </a:r>
          </a:p>
          <a:p>
            <a:pPr marL="285750" indent="-285750">
              <a:buFont typeface="Arial" panose="020B0604020202020204" pitchFamily="34" charset="0"/>
              <a:buChar char="•"/>
            </a:pPr>
            <a:r>
              <a:rPr lang="en-US" sz="2000" dirty="0"/>
              <a:t>We will try to answer questions at the end of the webinar. </a:t>
            </a:r>
          </a:p>
          <a:p>
            <a:pPr marL="285750" indent="-285750">
              <a:buFont typeface="Arial" panose="020B0604020202020204" pitchFamily="34" charset="0"/>
              <a:buChar char="•"/>
            </a:pPr>
            <a:r>
              <a:rPr lang="en-US" sz="2000" dirty="0"/>
              <a:t>We will create a Q&amp;A document following the webinar and post with the meeting notes on the Collaborative Wiki: </a:t>
            </a:r>
            <a:r>
              <a:rPr lang="en-US" sz="2000" dirty="0">
                <a:hlinkClick r:id="rId2"/>
              </a:rPr>
              <a:t>http://views.cira.colostate.edu/wiki/wiki/9169</a:t>
            </a:r>
            <a:r>
              <a:rPr lang="en-US" sz="2000" dirty="0"/>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006" y="1447800"/>
            <a:ext cx="3530571" cy="4249967"/>
          </a:xfrm>
          <a:prstGeom prst="rect">
            <a:avLst/>
          </a:prstGeom>
          <a:ln>
            <a:solidFill>
              <a:schemeClr val="accent2"/>
            </a:solidFill>
          </a:ln>
        </p:spPr>
      </p:pic>
      <p:sp>
        <p:nvSpPr>
          <p:cNvPr id="11" name="Title 3">
            <a:extLst>
              <a:ext uri="{FF2B5EF4-FFF2-40B4-BE49-F238E27FC236}">
                <a16:creationId xmlns:a16="http://schemas.microsoft.com/office/drawing/2014/main" id="{9F167EDA-C2FD-2544-B436-EAA026D37A80}"/>
              </a:ext>
            </a:extLst>
          </p:cNvPr>
          <p:cNvSpPr>
            <a:spLocks noGrp="1"/>
          </p:cNvSpPr>
          <p:nvPr>
            <p:ph type="title"/>
          </p:nvPr>
        </p:nvSpPr>
        <p:spPr>
          <a:xfrm>
            <a:off x="399279" y="228600"/>
            <a:ext cx="8229600" cy="1143000"/>
          </a:xfrm>
        </p:spPr>
        <p:txBody>
          <a:bodyPr>
            <a:noAutofit/>
          </a:bodyPr>
          <a:lstStyle/>
          <a:p>
            <a:r>
              <a:rPr lang="en-US" sz="3600" dirty="0"/>
              <a:t>Webinar Ground Rules: Questions?</a:t>
            </a:r>
          </a:p>
        </p:txBody>
      </p:sp>
      <p:cxnSp>
        <p:nvCxnSpPr>
          <p:cNvPr id="4" name="Straight Arrow Connector 3">
            <a:extLst>
              <a:ext uri="{FF2B5EF4-FFF2-40B4-BE49-F238E27FC236}">
                <a16:creationId xmlns:a16="http://schemas.microsoft.com/office/drawing/2014/main" id="{D7BC852E-98E5-1D4D-A754-91F595CB30C8}"/>
              </a:ext>
            </a:extLst>
          </p:cNvPr>
          <p:cNvCxnSpPr/>
          <p:nvPr/>
        </p:nvCxnSpPr>
        <p:spPr>
          <a:xfrm flipH="1">
            <a:off x="2514600" y="3200400"/>
            <a:ext cx="1676400" cy="1219200"/>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142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9558B4-B377-42B1-B9B8-157B8B50999C}"/>
              </a:ext>
            </a:extLst>
          </p:cNvPr>
          <p:cNvSpPr>
            <a:spLocks noGrp="1"/>
          </p:cNvSpPr>
          <p:nvPr>
            <p:ph idx="1"/>
          </p:nvPr>
        </p:nvSpPr>
        <p:spPr>
          <a:xfrm>
            <a:off x="457200" y="914400"/>
            <a:ext cx="8229600" cy="5092895"/>
          </a:xfrm>
        </p:spPr>
        <p:txBody>
          <a:bodyPr>
            <a:normAutofit lnSpcReduction="10000"/>
          </a:bodyPr>
          <a:lstStyle/>
          <a:p>
            <a:endParaRPr lang="en-US" sz="1900" dirty="0"/>
          </a:p>
          <a:p>
            <a:pPr>
              <a:spcAft>
                <a:spcPts val="600"/>
              </a:spcAft>
            </a:pPr>
            <a:r>
              <a:rPr lang="en-US" sz="2400" dirty="0"/>
              <a:t>EPA has updated its Power Sector Modeling Website with new IPM projections (IPM v6 May 2019 Reference Case) </a:t>
            </a:r>
          </a:p>
          <a:p>
            <a:pPr lvl="1">
              <a:spcAft>
                <a:spcPts val="600"/>
              </a:spcAft>
            </a:pPr>
            <a:r>
              <a:rPr lang="en-US" sz="2000" dirty="0"/>
              <a:t>Including NEEDS, incremental documentation and unit level results for 2023 and 2030</a:t>
            </a:r>
          </a:p>
          <a:p>
            <a:pPr lvl="1">
              <a:spcAft>
                <a:spcPts val="600"/>
              </a:spcAft>
            </a:pPr>
            <a:r>
              <a:rPr lang="en-US" sz="2000" dirty="0"/>
              <a:t>This version is included in 2016 v1</a:t>
            </a:r>
          </a:p>
          <a:p>
            <a:pPr lvl="1">
              <a:spcAft>
                <a:spcPts val="600"/>
              </a:spcAft>
            </a:pPr>
            <a:r>
              <a:rPr lang="en-US" sz="2000" dirty="0"/>
              <a:t>See </a:t>
            </a:r>
            <a:r>
              <a:rPr lang="en-US" sz="1900" u="sng" dirty="0">
                <a:hlinkClick r:id="rId2"/>
              </a:rPr>
              <a:t>https://www.epa.gov/airmarkets/clean-air-markets-power-sector-modeling</a:t>
            </a:r>
            <a:endParaRPr lang="en-US" sz="1900" u="sng" dirty="0"/>
          </a:p>
          <a:p>
            <a:pPr>
              <a:spcAft>
                <a:spcPts val="600"/>
              </a:spcAft>
            </a:pPr>
            <a:r>
              <a:rPr lang="en-US" sz="2400" dirty="0"/>
              <a:t>Updates in new version include </a:t>
            </a:r>
          </a:p>
          <a:p>
            <a:pPr lvl="1">
              <a:spcAft>
                <a:spcPts val="600"/>
              </a:spcAft>
            </a:pPr>
            <a:r>
              <a:rPr lang="en-US" dirty="0"/>
              <a:t>Additional closures and committed units</a:t>
            </a:r>
          </a:p>
          <a:p>
            <a:pPr lvl="1">
              <a:spcAft>
                <a:spcPts val="600"/>
              </a:spcAft>
            </a:pPr>
            <a:r>
              <a:rPr lang="en-US" dirty="0"/>
              <a:t>Adjustments to SO2 EFs for coal units</a:t>
            </a:r>
          </a:p>
          <a:p>
            <a:pPr lvl="1">
              <a:spcAft>
                <a:spcPts val="600"/>
              </a:spcAft>
            </a:pPr>
            <a:r>
              <a:rPr lang="en-US" dirty="0"/>
              <a:t>Updated methodology for PM post-processing</a:t>
            </a:r>
          </a:p>
          <a:p>
            <a:pPr lvl="1"/>
            <a:endParaRPr lang="en-US" dirty="0"/>
          </a:p>
        </p:txBody>
      </p:sp>
      <p:sp>
        <p:nvSpPr>
          <p:cNvPr id="3" name="Slide Number Placeholder 2">
            <a:extLst>
              <a:ext uri="{FF2B5EF4-FFF2-40B4-BE49-F238E27FC236}">
                <a16:creationId xmlns:a16="http://schemas.microsoft.com/office/drawing/2014/main" id="{5C7ABC5D-4A05-4884-AE85-1D9E72D7F459}"/>
              </a:ext>
            </a:extLst>
          </p:cNvPr>
          <p:cNvSpPr>
            <a:spLocks noGrp="1"/>
          </p:cNvSpPr>
          <p:nvPr>
            <p:ph type="sldNum" sz="quarter" idx="12"/>
          </p:nvPr>
        </p:nvSpPr>
        <p:spPr/>
        <p:txBody>
          <a:bodyPr/>
          <a:lstStyle/>
          <a:p>
            <a:fld id="{61C894BD-DCE2-4A96-A9AF-225BBEAC2A40}" type="slidenum">
              <a:rPr lang="en-US" smtClean="0"/>
              <a:pPr/>
              <a:t>20</a:t>
            </a:fld>
            <a:endParaRPr lang="en-US"/>
          </a:p>
        </p:txBody>
      </p:sp>
      <p:sp>
        <p:nvSpPr>
          <p:cNvPr id="4" name="Title 3">
            <a:extLst>
              <a:ext uri="{FF2B5EF4-FFF2-40B4-BE49-F238E27FC236}">
                <a16:creationId xmlns:a16="http://schemas.microsoft.com/office/drawing/2014/main" id="{CFDE84F6-2370-427D-AA16-F44EE342D92D}"/>
              </a:ext>
            </a:extLst>
          </p:cNvPr>
          <p:cNvSpPr>
            <a:spLocks noGrp="1"/>
          </p:cNvSpPr>
          <p:nvPr>
            <p:ph type="title"/>
          </p:nvPr>
        </p:nvSpPr>
        <p:spPr>
          <a:xfrm>
            <a:off x="457200" y="142574"/>
            <a:ext cx="8229600" cy="1143000"/>
          </a:xfrm>
        </p:spPr>
        <p:txBody>
          <a:bodyPr/>
          <a:lstStyle/>
          <a:p>
            <a:r>
              <a:rPr lang="en-US" dirty="0"/>
              <a:t>EGU Workgroup: IPM</a:t>
            </a:r>
          </a:p>
        </p:txBody>
      </p:sp>
    </p:spTree>
    <p:extLst>
      <p:ext uri="{BB962C8B-B14F-4D97-AF65-F5344CB8AC3E}">
        <p14:creationId xmlns:p14="http://schemas.microsoft.com/office/powerpoint/2010/main" val="2654844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9558B4-B377-42B1-B9B8-157B8B50999C}"/>
              </a:ext>
            </a:extLst>
          </p:cNvPr>
          <p:cNvSpPr>
            <a:spLocks noGrp="1"/>
          </p:cNvSpPr>
          <p:nvPr>
            <p:ph idx="1"/>
          </p:nvPr>
        </p:nvSpPr>
        <p:spPr>
          <a:xfrm>
            <a:off x="457200" y="914400"/>
            <a:ext cx="8229600" cy="5092895"/>
          </a:xfrm>
        </p:spPr>
        <p:txBody>
          <a:bodyPr>
            <a:normAutofit/>
          </a:bodyPr>
          <a:lstStyle/>
          <a:p>
            <a:endParaRPr lang="en-US" sz="1900" dirty="0"/>
          </a:p>
          <a:p>
            <a:r>
              <a:rPr lang="en-US" sz="2400" dirty="0"/>
              <a:t>EPA will continue to issue quarterly NEEDS updates</a:t>
            </a:r>
          </a:p>
          <a:p>
            <a:pPr lvl="1"/>
            <a:r>
              <a:rPr lang="en-US" sz="2000" dirty="0"/>
              <a:t> Next one is planned for the end of September 2019</a:t>
            </a:r>
          </a:p>
          <a:p>
            <a:endParaRPr lang="en-US" sz="2400" dirty="0"/>
          </a:p>
          <a:p>
            <a:pPr>
              <a:spcAft>
                <a:spcPts val="600"/>
              </a:spcAft>
            </a:pPr>
            <a:r>
              <a:rPr lang="en-US" sz="2400" dirty="0"/>
              <a:t>EPA periodically reviews and updates State Rules and Regulations effecting power plants (as well as NSR, State and Citizen Settlements, and BART Regulations) for IPM model implementation</a:t>
            </a:r>
          </a:p>
          <a:p>
            <a:pPr lvl="1"/>
            <a:r>
              <a:rPr lang="en-US" sz="2000" dirty="0"/>
              <a:t>CAMD initiated a review by contacting EPA Regional Air Program Managers and EGU WG</a:t>
            </a:r>
          </a:p>
          <a:p>
            <a:pPr lvl="1"/>
            <a:r>
              <a:rPr lang="en-US" sz="2000" dirty="0"/>
              <a:t>We expect reviews and feedback by October 18</a:t>
            </a:r>
          </a:p>
          <a:p>
            <a:pPr lvl="1"/>
            <a:r>
              <a:rPr lang="en-US" sz="2000" dirty="0"/>
              <a:t>Any new rules and discrepancies will be reflected in the next versions of modeling</a:t>
            </a:r>
          </a:p>
          <a:p>
            <a:pPr lvl="1"/>
            <a:endParaRPr lang="en-US" dirty="0"/>
          </a:p>
        </p:txBody>
      </p:sp>
      <p:sp>
        <p:nvSpPr>
          <p:cNvPr id="3" name="Slide Number Placeholder 2">
            <a:extLst>
              <a:ext uri="{FF2B5EF4-FFF2-40B4-BE49-F238E27FC236}">
                <a16:creationId xmlns:a16="http://schemas.microsoft.com/office/drawing/2014/main" id="{5C7ABC5D-4A05-4884-AE85-1D9E72D7F459}"/>
              </a:ext>
            </a:extLst>
          </p:cNvPr>
          <p:cNvSpPr>
            <a:spLocks noGrp="1"/>
          </p:cNvSpPr>
          <p:nvPr>
            <p:ph type="sldNum" sz="quarter" idx="12"/>
          </p:nvPr>
        </p:nvSpPr>
        <p:spPr/>
        <p:txBody>
          <a:bodyPr/>
          <a:lstStyle/>
          <a:p>
            <a:fld id="{61C894BD-DCE2-4A96-A9AF-225BBEAC2A40}" type="slidenum">
              <a:rPr lang="en-US" smtClean="0"/>
              <a:pPr/>
              <a:t>21</a:t>
            </a:fld>
            <a:endParaRPr lang="en-US"/>
          </a:p>
        </p:txBody>
      </p:sp>
      <p:sp>
        <p:nvSpPr>
          <p:cNvPr id="4" name="Title 3">
            <a:extLst>
              <a:ext uri="{FF2B5EF4-FFF2-40B4-BE49-F238E27FC236}">
                <a16:creationId xmlns:a16="http://schemas.microsoft.com/office/drawing/2014/main" id="{CFDE84F6-2370-427D-AA16-F44EE342D92D}"/>
              </a:ext>
            </a:extLst>
          </p:cNvPr>
          <p:cNvSpPr>
            <a:spLocks noGrp="1"/>
          </p:cNvSpPr>
          <p:nvPr>
            <p:ph type="title"/>
          </p:nvPr>
        </p:nvSpPr>
        <p:spPr>
          <a:xfrm>
            <a:off x="457200" y="142574"/>
            <a:ext cx="8229600" cy="1143000"/>
          </a:xfrm>
        </p:spPr>
        <p:txBody>
          <a:bodyPr/>
          <a:lstStyle/>
          <a:p>
            <a:r>
              <a:rPr lang="en-US" dirty="0"/>
              <a:t>EGU Workgroup: IPM</a:t>
            </a:r>
          </a:p>
        </p:txBody>
      </p:sp>
    </p:spTree>
    <p:extLst>
      <p:ext uri="{BB962C8B-B14F-4D97-AF65-F5344CB8AC3E}">
        <p14:creationId xmlns:p14="http://schemas.microsoft.com/office/powerpoint/2010/main" val="1000486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6990" y="2676180"/>
            <a:ext cx="8576042" cy="3914330"/>
          </a:xfrm>
        </p:spPr>
        <p:txBody>
          <a:bodyPr>
            <a:normAutofit/>
          </a:bodyPr>
          <a:lstStyle/>
          <a:p>
            <a:r>
              <a:rPr lang="en-US" sz="2800" b="1" u="sng" dirty="0"/>
              <a:t>Co-leads</a:t>
            </a:r>
            <a:r>
              <a:rPr lang="en-US" sz="2800" dirty="0"/>
              <a:t>: Tammy Manning (NC DEQ), Caroline Farkas (EPA)</a:t>
            </a:r>
          </a:p>
          <a:p>
            <a:pPr marL="109728" indent="0">
              <a:buNone/>
            </a:pPr>
            <a:endParaRPr lang="en-US" sz="2800" dirty="0"/>
          </a:p>
          <a:p>
            <a:r>
              <a:rPr lang="en-US" sz="2800" b="1" u="sng" dirty="0"/>
              <a:t>Schedule</a:t>
            </a:r>
            <a:r>
              <a:rPr lang="en-US" sz="2800"/>
              <a:t>: Calls on 3</a:t>
            </a:r>
            <a:r>
              <a:rPr lang="en-US" sz="2800" baseline="30000"/>
              <a:t>rd</a:t>
            </a:r>
            <a:r>
              <a:rPr lang="en-US" sz="2800"/>
              <a:t> Tuesday at 2:00pm Eastern</a:t>
            </a:r>
            <a:endParaRPr lang="en-US" sz="2800" dirty="0"/>
          </a:p>
          <a:p>
            <a:pPr marL="109728" indent="0">
              <a:buNone/>
            </a:pPr>
            <a:endParaRPr lang="en-US" sz="2800" b="1" u="sng" dirty="0"/>
          </a:p>
          <a:p>
            <a:r>
              <a:rPr lang="en-US" sz="2800" b="1" u="sng" dirty="0"/>
              <a:t>Wiki</a:t>
            </a:r>
            <a:r>
              <a:rPr lang="en-US" sz="2800" dirty="0"/>
              <a:t>: </a:t>
            </a:r>
            <a:r>
              <a:rPr lang="en-US" sz="2400" dirty="0">
                <a:hlinkClick r:id="rId2"/>
              </a:rPr>
              <a:t>http://views.cira.colostate.edu/wiki/wiki/9177</a:t>
            </a:r>
            <a:endParaRPr lang="en-US" sz="2400" dirty="0"/>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36990" y="820886"/>
            <a:ext cx="4973210" cy="1143000"/>
          </a:xfrm>
        </p:spPr>
        <p:txBody>
          <a:bodyPr>
            <a:noAutofit/>
          </a:bodyPr>
          <a:lstStyle/>
          <a:p>
            <a:pPr algn="ctr"/>
            <a:r>
              <a:rPr lang="en-US" sz="4400" dirty="0"/>
              <a:t>Non-EGU Point Workgroup</a:t>
            </a:r>
          </a:p>
        </p:txBody>
      </p:sp>
      <p:pic>
        <p:nvPicPr>
          <p:cNvPr id="7" name="Picture 6">
            <a:extLst>
              <a:ext uri="{FF2B5EF4-FFF2-40B4-BE49-F238E27FC236}">
                <a16:creationId xmlns:a16="http://schemas.microsoft.com/office/drawing/2014/main" id="{8F0B3504-9614-DE44-B3A4-F42A4DE95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250" y="99026"/>
            <a:ext cx="3429000" cy="229556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19988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7637"/>
            <a:ext cx="8229600" cy="4990311"/>
          </a:xfrm>
        </p:spPr>
        <p:txBody>
          <a:bodyPr>
            <a:normAutofit/>
          </a:bodyPr>
          <a:lstStyle/>
          <a:p>
            <a:r>
              <a:rPr lang="en-US" sz="2000" b="1" dirty="0"/>
              <a:t>Differences from beta for non-EGU point</a:t>
            </a:r>
          </a:p>
          <a:p>
            <a:pPr lvl="1"/>
            <a:r>
              <a:rPr lang="en-US" sz="1600" dirty="0"/>
              <a:t>DC replacement inventory</a:t>
            </a:r>
          </a:p>
          <a:p>
            <a:pPr lvl="1"/>
            <a:r>
              <a:rPr lang="en-US" sz="1600" dirty="0"/>
              <a:t>Closures (VA, MA, NY), closures revoked in NC</a:t>
            </a:r>
          </a:p>
          <a:p>
            <a:pPr lvl="1"/>
            <a:r>
              <a:rPr lang="en-US" sz="1600" dirty="0"/>
              <a:t>GA anomalies</a:t>
            </a:r>
          </a:p>
          <a:p>
            <a:pPr lvl="1"/>
            <a:r>
              <a:rPr lang="en-US" sz="1600" dirty="0"/>
              <a:t>NJ applicable controls</a:t>
            </a:r>
          </a:p>
          <a:p>
            <a:pPr lvl="1"/>
            <a:r>
              <a:rPr lang="en-US" sz="1600" dirty="0"/>
              <a:t>MA State rules and Consent Decrees</a:t>
            </a:r>
          </a:p>
          <a:p>
            <a:pPr lvl="1"/>
            <a:r>
              <a:rPr lang="en-US" sz="1600" dirty="0"/>
              <a:t>Ethanol and biorefinery plants updated</a:t>
            </a:r>
          </a:p>
          <a:p>
            <a:pPr>
              <a:lnSpc>
                <a:spcPct val="120000"/>
              </a:lnSpc>
            </a:pPr>
            <a:r>
              <a:rPr lang="en-US" sz="1900" b="1" dirty="0"/>
              <a:t>Airports</a:t>
            </a:r>
          </a:p>
          <a:p>
            <a:pPr lvl="1">
              <a:lnSpc>
                <a:spcPct val="120000"/>
              </a:lnSpc>
            </a:pPr>
            <a:r>
              <a:rPr lang="en-US" sz="1700" dirty="0"/>
              <a:t>Finalized and moved to a separate modeling sector</a:t>
            </a:r>
          </a:p>
          <a:p>
            <a:pPr lvl="1">
              <a:lnSpc>
                <a:spcPct val="120000"/>
              </a:lnSpc>
            </a:pPr>
            <a:r>
              <a:rPr lang="en-US" sz="1700" dirty="0"/>
              <a:t>2017NEI aircraft emissions estimated using the FAA’s Aviation Environmental Design Tool (AEDT)</a:t>
            </a:r>
          </a:p>
          <a:p>
            <a:pPr lvl="2">
              <a:lnSpc>
                <a:spcPct val="120000"/>
              </a:lnSpc>
            </a:pPr>
            <a:r>
              <a:rPr lang="en-US" sz="1700" dirty="0"/>
              <a:t>Major method changes between AEDT model (used for 2017 NEI airport emissions) and previously used model</a:t>
            </a:r>
          </a:p>
          <a:p>
            <a:pPr lvl="1">
              <a:lnSpc>
                <a:spcPct val="120000"/>
              </a:lnSpc>
            </a:pPr>
            <a:r>
              <a:rPr lang="en-US" sz="1700" dirty="0"/>
              <a:t>Airport emissions back-casted from 2017 to 2016 using FAA historical data</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Autofit/>
          </a:bodyPr>
          <a:lstStyle/>
          <a:p>
            <a:r>
              <a:rPr lang="en-US" sz="3600" dirty="0"/>
              <a:t>Non-EGU Point Workgroup:</a:t>
            </a:r>
            <a:br>
              <a:rPr lang="en-US" sz="3600" dirty="0"/>
            </a:br>
            <a:r>
              <a:rPr lang="en-US" sz="3600" dirty="0"/>
              <a:t>Base Year Updates</a:t>
            </a:r>
          </a:p>
        </p:txBody>
      </p:sp>
    </p:spTree>
    <p:extLst>
      <p:ext uri="{BB962C8B-B14F-4D97-AF65-F5344CB8AC3E}">
        <p14:creationId xmlns:p14="http://schemas.microsoft.com/office/powerpoint/2010/main" val="2487524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983162"/>
          </a:xfrm>
          <a:solidFill>
            <a:schemeClr val="bg1"/>
          </a:solidFill>
        </p:spPr>
        <p:txBody>
          <a:bodyPr>
            <a:normAutofit fontScale="92500" lnSpcReduction="20000"/>
          </a:bodyPr>
          <a:lstStyle/>
          <a:p>
            <a:r>
              <a:rPr lang="en-US" sz="2000" b="1" dirty="0"/>
              <a:t>Differences from beta for non-EGU point</a:t>
            </a:r>
          </a:p>
          <a:p>
            <a:pPr lvl="1">
              <a:lnSpc>
                <a:spcPct val="120000"/>
              </a:lnSpc>
              <a:spcAft>
                <a:spcPts val="400"/>
              </a:spcAft>
            </a:pPr>
            <a:r>
              <a:rPr lang="en-US" sz="1700" dirty="0"/>
              <a:t>Nearly finalized</a:t>
            </a:r>
          </a:p>
          <a:p>
            <a:pPr lvl="1">
              <a:lnSpc>
                <a:spcPct val="120000"/>
              </a:lnSpc>
              <a:spcAft>
                <a:spcPts val="400"/>
              </a:spcAft>
            </a:pPr>
            <a:r>
              <a:rPr lang="en-US" sz="1700" dirty="0"/>
              <a:t>Industrial sources projected by SCC and SCC-NAICS using AEO 2019 data</a:t>
            </a:r>
          </a:p>
          <a:p>
            <a:pPr lvl="1">
              <a:spcAft>
                <a:spcPts val="400"/>
              </a:spcAft>
            </a:pPr>
            <a:r>
              <a:rPr lang="en-US" sz="1700" dirty="0"/>
              <a:t>MARAMA growth &amp; control factors </a:t>
            </a:r>
          </a:p>
          <a:p>
            <a:pPr lvl="2">
              <a:spcAft>
                <a:spcPts val="400"/>
              </a:spcAft>
            </a:pPr>
            <a:r>
              <a:rPr lang="en-US" sz="1500" dirty="0"/>
              <a:t>Including MANEVU sulfur rules, NSPS (NG Turbines, RICE, Process heaters), State rules &amp; consent decrees</a:t>
            </a:r>
          </a:p>
          <a:p>
            <a:pPr lvl="1">
              <a:lnSpc>
                <a:spcPct val="120000"/>
              </a:lnSpc>
              <a:spcAft>
                <a:spcPts val="400"/>
              </a:spcAft>
            </a:pPr>
            <a:r>
              <a:rPr lang="en-US" sz="1700" dirty="0"/>
              <a:t>Growth and control factor edits from beta submitted by states </a:t>
            </a:r>
          </a:p>
          <a:p>
            <a:pPr lvl="2">
              <a:lnSpc>
                <a:spcPct val="120000"/>
              </a:lnSpc>
              <a:spcBef>
                <a:spcPts val="0"/>
              </a:spcBef>
              <a:spcAft>
                <a:spcPts val="400"/>
              </a:spcAft>
            </a:pPr>
            <a:r>
              <a:rPr lang="en-US" sz="1500" dirty="0"/>
              <a:t>NY, DC, MA, NJ, NC, NM, VA, WI</a:t>
            </a:r>
          </a:p>
          <a:p>
            <a:pPr lvl="1">
              <a:spcAft>
                <a:spcPts val="400"/>
              </a:spcAft>
            </a:pPr>
            <a:r>
              <a:rPr lang="en-US" sz="1700" dirty="0"/>
              <a:t>New impacted units for AZ Regional Haze</a:t>
            </a:r>
          </a:p>
          <a:p>
            <a:pPr lvl="1">
              <a:lnSpc>
                <a:spcPct val="120000"/>
              </a:lnSpc>
              <a:spcAft>
                <a:spcPts val="400"/>
              </a:spcAft>
            </a:pPr>
            <a:r>
              <a:rPr lang="en-US" sz="1600" dirty="0"/>
              <a:t>Consent Decrees reevaluated (removed those with compliance dates that have passed, added a few new units)</a:t>
            </a:r>
          </a:p>
          <a:p>
            <a:pPr lvl="1">
              <a:lnSpc>
                <a:spcPct val="120000"/>
              </a:lnSpc>
              <a:spcAft>
                <a:spcPts val="400"/>
              </a:spcAft>
            </a:pPr>
            <a:r>
              <a:rPr lang="en-US" sz="1600" dirty="0"/>
              <a:t>Ethanol and biorefinery plants projected</a:t>
            </a:r>
          </a:p>
          <a:p>
            <a:pPr>
              <a:lnSpc>
                <a:spcPct val="120000"/>
              </a:lnSpc>
            </a:pPr>
            <a:r>
              <a:rPr lang="en-US" sz="1900" b="1" dirty="0"/>
              <a:t>Airports</a:t>
            </a:r>
          </a:p>
          <a:p>
            <a:pPr lvl="1">
              <a:lnSpc>
                <a:spcPct val="120000"/>
              </a:lnSpc>
            </a:pPr>
            <a:r>
              <a:rPr lang="en-US" sz="1700" dirty="0"/>
              <a:t>Finalized</a:t>
            </a:r>
          </a:p>
          <a:p>
            <a:pPr lvl="1">
              <a:lnSpc>
                <a:spcPct val="120000"/>
              </a:lnSpc>
            </a:pPr>
            <a:r>
              <a:rPr lang="en-US" sz="1700" dirty="0"/>
              <a:t>Projection factors created using airport-specific numbers from the FAA’s Terminal Area Forecast (TAF), where available – </a:t>
            </a:r>
            <a:r>
              <a:rPr lang="en-US" sz="1700" b="1" dirty="0"/>
              <a:t>standard approach</a:t>
            </a:r>
            <a:r>
              <a:rPr lang="en-US" sz="1700" dirty="0"/>
              <a:t>, new base emissions (see above)</a:t>
            </a:r>
          </a:p>
          <a:p>
            <a:pPr lvl="1">
              <a:lnSpc>
                <a:spcPct val="120000"/>
              </a:lnSpc>
            </a:pPr>
            <a:endParaRPr lang="en-US" sz="1600" dirty="0"/>
          </a:p>
          <a:p>
            <a:pPr lvl="1"/>
            <a:endParaRPr lang="en-US" sz="1600" dirty="0"/>
          </a:p>
          <a:p>
            <a:endParaRPr lang="en-US" sz="16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rmAutofit fontScale="90000"/>
          </a:bodyPr>
          <a:lstStyle/>
          <a:p>
            <a:r>
              <a:rPr lang="en-US" sz="4400" dirty="0"/>
              <a:t>Non-EGU Point Workgroup: Future Year Updates</a:t>
            </a:r>
          </a:p>
        </p:txBody>
      </p:sp>
    </p:spTree>
    <p:extLst>
      <p:ext uri="{BB962C8B-B14F-4D97-AF65-F5344CB8AC3E}">
        <p14:creationId xmlns:p14="http://schemas.microsoft.com/office/powerpoint/2010/main" val="1105055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BD8D72-EB8C-4197-8E58-2D71BAEAB9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pic>
        <p:nvPicPr>
          <p:cNvPr id="4" name="Picture 3" descr="A close up of a map&#10;&#10;Description automatically generated">
            <a:extLst>
              <a:ext uri="{FF2B5EF4-FFF2-40B4-BE49-F238E27FC236}">
                <a16:creationId xmlns:a16="http://schemas.microsoft.com/office/drawing/2014/main" id="{26FAC4AF-70A8-401F-BC36-CA28BC221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857" y="0"/>
            <a:ext cx="6574142" cy="3429000"/>
          </a:xfrm>
          <a:prstGeom prst="rect">
            <a:avLst/>
          </a:prstGeom>
        </p:spPr>
      </p:pic>
      <p:pic>
        <p:nvPicPr>
          <p:cNvPr id="6" name="Picture 5" descr="A close up of a map&#10;&#10;Description automatically generated">
            <a:extLst>
              <a:ext uri="{FF2B5EF4-FFF2-40B4-BE49-F238E27FC236}">
                <a16:creationId xmlns:a16="http://schemas.microsoft.com/office/drawing/2014/main" id="{1193952C-F770-4B6D-B926-BD1AD94D2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857" y="3449096"/>
            <a:ext cx="6574143" cy="3429000"/>
          </a:xfrm>
          <a:prstGeom prst="rect">
            <a:avLst/>
          </a:prstGeom>
        </p:spPr>
      </p:pic>
      <p:sp>
        <p:nvSpPr>
          <p:cNvPr id="7" name="Title 3">
            <a:extLst>
              <a:ext uri="{FF2B5EF4-FFF2-40B4-BE49-F238E27FC236}">
                <a16:creationId xmlns:a16="http://schemas.microsoft.com/office/drawing/2014/main" id="{2021837B-2B2A-4BDF-863E-D37D05A066DF}"/>
              </a:ext>
            </a:extLst>
          </p:cNvPr>
          <p:cNvSpPr txBox="1">
            <a:spLocks/>
          </p:cNvSpPr>
          <p:nvPr/>
        </p:nvSpPr>
        <p:spPr>
          <a:xfrm>
            <a:off x="120580" y="214350"/>
            <a:ext cx="2449276" cy="1143000"/>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outerShdw blurRad="31750" dist="25400" dir="5400000" algn="tl" rotWithShape="0">
                    <a:srgbClr val="000000">
                      <a:alpha val="25000"/>
                    </a:srgbClr>
                  </a:outerShdw>
                </a:effectLst>
                <a:uLnTx/>
                <a:uFillTx/>
                <a:latin typeface="Lucida Sans Unicode"/>
                <a:ea typeface="+mj-ea"/>
                <a:cs typeface="+mj-cs"/>
              </a:rPr>
              <a:t>Airport difference maps</a:t>
            </a:r>
          </a:p>
        </p:txBody>
      </p:sp>
      <p:sp>
        <p:nvSpPr>
          <p:cNvPr id="8" name="Content Placeholder 1">
            <a:extLst>
              <a:ext uri="{FF2B5EF4-FFF2-40B4-BE49-F238E27FC236}">
                <a16:creationId xmlns:a16="http://schemas.microsoft.com/office/drawing/2014/main" id="{2AAB6E6F-508E-4FF3-B8CC-FFA8380BD326}"/>
              </a:ext>
            </a:extLst>
          </p:cNvPr>
          <p:cNvSpPr txBox="1">
            <a:spLocks/>
          </p:cNvSpPr>
          <p:nvPr/>
        </p:nvSpPr>
        <p:spPr>
          <a:xfrm>
            <a:off x="0" y="1759785"/>
            <a:ext cx="2449276" cy="424913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marR="0" lvl="0" indent="0" algn="l" defTabSz="914400" rtl="0" eaLnBrk="1" fontAlgn="auto" latinLnBrk="0" hangingPunct="1">
              <a:lnSpc>
                <a:spcPct val="120000"/>
              </a:lnSpc>
              <a:spcBef>
                <a:spcPts val="400"/>
              </a:spcBef>
              <a:spcAft>
                <a:spcPts val="0"/>
              </a:spcAft>
              <a:buClr>
                <a:srgbClr val="4F81BD"/>
              </a:buClr>
              <a:buSzPct val="68000"/>
              <a:buFont typeface="Wingdings 3"/>
              <a:buNone/>
              <a:tabLst/>
              <a:defRPr/>
            </a:pPr>
            <a:endParaRPr kumimoji="0" lang="en-US" sz="1600" b="0" i="0" u="none" strike="noStrike" kern="1200" cap="none" spc="0" normalizeH="0" baseline="0" noProof="0" dirty="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1676011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6990" y="2676180"/>
            <a:ext cx="8576042" cy="3914330"/>
          </a:xfrm>
        </p:spPr>
        <p:txBody>
          <a:bodyPr>
            <a:normAutofit/>
          </a:bodyPr>
          <a:lstStyle/>
          <a:p>
            <a:r>
              <a:rPr lang="en-US" sz="2800" b="1" u="sng" dirty="0"/>
              <a:t>Co-leads</a:t>
            </a:r>
            <a:r>
              <a:rPr lang="en-US" sz="2800" dirty="0"/>
              <a:t>: Caroline Farkas (EPA), Jennifer Snyder (EPA)</a:t>
            </a:r>
          </a:p>
          <a:p>
            <a:pPr marL="109728" indent="0">
              <a:buNone/>
            </a:pPr>
            <a:endParaRPr lang="en-US" sz="2800" dirty="0"/>
          </a:p>
          <a:p>
            <a:r>
              <a:rPr lang="en-US" sz="2800" b="1" u="sng" dirty="0"/>
              <a:t>Schedule</a:t>
            </a:r>
            <a:r>
              <a:rPr lang="en-US" sz="2800" dirty="0"/>
              <a:t>: Calls on 4</a:t>
            </a:r>
            <a:r>
              <a:rPr lang="en-US" sz="2800" baseline="30000" dirty="0"/>
              <a:t>th</a:t>
            </a:r>
            <a:r>
              <a:rPr lang="en-US" sz="2800" dirty="0"/>
              <a:t> Monday at 2:00pm Eastern</a:t>
            </a:r>
          </a:p>
          <a:p>
            <a:pPr marL="109728" indent="0">
              <a:buNone/>
            </a:pPr>
            <a:endParaRPr lang="en-US" sz="2800" b="1" u="sng" dirty="0"/>
          </a:p>
          <a:p>
            <a:r>
              <a:rPr lang="en-US" sz="2800" b="1" u="sng" dirty="0"/>
              <a:t>Wiki</a:t>
            </a:r>
            <a:r>
              <a:rPr lang="en-US" sz="2800" dirty="0"/>
              <a:t>: </a:t>
            </a:r>
            <a:r>
              <a:rPr lang="en-US" sz="2400" dirty="0">
                <a:hlinkClick r:id="rId2"/>
              </a:rPr>
              <a:t>http://views.cira.colostate.edu/wiki/wiki/9178</a:t>
            </a:r>
            <a:r>
              <a:rPr lang="en-US" sz="2400" dirty="0"/>
              <a:t>  </a:t>
            </a:r>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36990" y="820886"/>
            <a:ext cx="4973210" cy="1143000"/>
          </a:xfrm>
        </p:spPr>
        <p:txBody>
          <a:bodyPr>
            <a:noAutofit/>
          </a:bodyPr>
          <a:lstStyle/>
          <a:p>
            <a:pPr algn="ctr"/>
            <a:r>
              <a:rPr lang="en-US" sz="4400" dirty="0" err="1"/>
              <a:t>NonPoint</a:t>
            </a:r>
            <a:r>
              <a:rPr lang="en-US" sz="4400" dirty="0"/>
              <a:t> Workgroup</a:t>
            </a:r>
          </a:p>
        </p:txBody>
      </p:sp>
      <p:pic>
        <p:nvPicPr>
          <p:cNvPr id="7" name="Picture 6">
            <a:extLst>
              <a:ext uri="{FF2B5EF4-FFF2-40B4-BE49-F238E27FC236}">
                <a16:creationId xmlns:a16="http://schemas.microsoft.com/office/drawing/2014/main" id="{8F0B3504-9614-DE44-B3A4-F42A4DE95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250" y="99026"/>
            <a:ext cx="3429000" cy="229556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08455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1"/>
            <a:ext cx="8229600" cy="5112548"/>
          </a:xfrm>
        </p:spPr>
        <p:txBody>
          <a:bodyPr>
            <a:normAutofit/>
          </a:bodyPr>
          <a:lstStyle/>
          <a:p>
            <a:r>
              <a:rPr lang="en-US" sz="2000" b="1" dirty="0"/>
              <a:t>Differences from beta</a:t>
            </a:r>
          </a:p>
          <a:p>
            <a:pPr lvl="1">
              <a:lnSpc>
                <a:spcPct val="120000"/>
              </a:lnSpc>
            </a:pPr>
            <a:r>
              <a:rPr lang="en-US" sz="1800" b="1" dirty="0" err="1"/>
              <a:t>Afdust</a:t>
            </a:r>
            <a:r>
              <a:rPr lang="en-US" sz="1800" b="1" dirty="0"/>
              <a:t>: </a:t>
            </a:r>
            <a:r>
              <a:rPr lang="en-US" sz="1800" dirty="0"/>
              <a:t>Finalized; VMT for road dust updated to match </a:t>
            </a:r>
            <a:r>
              <a:rPr lang="en-US" sz="1800" dirty="0" err="1"/>
              <a:t>onroad</a:t>
            </a:r>
            <a:r>
              <a:rPr lang="en-US" sz="1800" dirty="0"/>
              <a:t> mobile VMT for 2016v1</a:t>
            </a:r>
          </a:p>
          <a:p>
            <a:pPr lvl="1">
              <a:lnSpc>
                <a:spcPct val="120000"/>
              </a:lnSpc>
            </a:pPr>
            <a:r>
              <a:rPr lang="en-US" sz="1800" b="1" dirty="0"/>
              <a:t>Ag NH3: </a:t>
            </a:r>
          </a:p>
          <a:p>
            <a:pPr lvl="2">
              <a:lnSpc>
                <a:spcPct val="120000"/>
              </a:lnSpc>
            </a:pPr>
            <a:r>
              <a:rPr lang="en-US" sz="1800" dirty="0"/>
              <a:t>Finalized</a:t>
            </a:r>
          </a:p>
          <a:p>
            <a:pPr lvl="2">
              <a:lnSpc>
                <a:spcPct val="120000"/>
              </a:lnSpc>
            </a:pPr>
            <a:r>
              <a:rPr lang="en-US" sz="1800" dirty="0"/>
              <a:t>New fertilizer application emissions</a:t>
            </a:r>
          </a:p>
          <a:p>
            <a:pPr lvl="2">
              <a:lnSpc>
                <a:spcPct val="120000"/>
              </a:lnSpc>
            </a:pPr>
            <a:r>
              <a:rPr lang="en-US" sz="1800" dirty="0"/>
              <a:t>Livestock emissions 2017NEI </a:t>
            </a:r>
            <a:r>
              <a:rPr lang="en-US" sz="1800" dirty="0" err="1"/>
              <a:t>backcasted</a:t>
            </a:r>
            <a:r>
              <a:rPr lang="en-US" sz="1800" dirty="0"/>
              <a:t> to 2016 - corrects underprediction in dairy cows and poultry</a:t>
            </a:r>
          </a:p>
          <a:p>
            <a:pPr lvl="1">
              <a:lnSpc>
                <a:spcPct val="120000"/>
              </a:lnSpc>
            </a:pPr>
            <a:r>
              <a:rPr lang="en-US" sz="1800" b="1" dirty="0"/>
              <a:t>Nonpoint-other: </a:t>
            </a:r>
            <a:r>
              <a:rPr lang="en-US" sz="1800" dirty="0"/>
              <a:t>Nearly Finalized</a:t>
            </a:r>
          </a:p>
          <a:p>
            <a:pPr lvl="2">
              <a:lnSpc>
                <a:spcPct val="120000"/>
              </a:lnSpc>
              <a:spcBef>
                <a:spcPts val="0"/>
              </a:spcBef>
              <a:spcAft>
                <a:spcPts val="600"/>
              </a:spcAft>
            </a:pPr>
            <a:r>
              <a:rPr lang="en-US" sz="1600" dirty="0"/>
              <a:t>Population-based activity data projected to 2016 using US Census data (e.g., consumer products, solvents, commercial cooking)</a:t>
            </a:r>
          </a:p>
          <a:p>
            <a:pPr lvl="2"/>
            <a:r>
              <a:rPr lang="en-US" sz="1800" dirty="0"/>
              <a:t>NC </a:t>
            </a:r>
            <a:r>
              <a:rPr lang="en-US" sz="1800" dirty="0" err="1"/>
              <a:t>BoilerMACT</a:t>
            </a:r>
            <a:r>
              <a:rPr lang="en-US" sz="1800" dirty="0"/>
              <a:t> controls and growth information</a:t>
            </a:r>
            <a:endParaRPr lang="en-US" sz="14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Autofit/>
          </a:bodyPr>
          <a:lstStyle/>
          <a:p>
            <a:r>
              <a:rPr lang="en-US" sz="3200" dirty="0" err="1"/>
              <a:t>NonPoint</a:t>
            </a:r>
            <a:r>
              <a:rPr lang="en-US" sz="3200" dirty="0"/>
              <a:t> Workgroup: Base Year Updates</a:t>
            </a:r>
          </a:p>
        </p:txBody>
      </p:sp>
    </p:spTree>
    <p:extLst>
      <p:ext uri="{BB962C8B-B14F-4D97-AF65-F5344CB8AC3E}">
        <p14:creationId xmlns:p14="http://schemas.microsoft.com/office/powerpoint/2010/main" val="2315814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1"/>
            <a:ext cx="8229600" cy="5112548"/>
          </a:xfrm>
          <a:solidFill>
            <a:schemeClr val="bg1"/>
          </a:solidFill>
        </p:spPr>
        <p:txBody>
          <a:bodyPr>
            <a:normAutofit/>
          </a:bodyPr>
          <a:lstStyle/>
          <a:p>
            <a:r>
              <a:rPr lang="en-US" sz="2000" b="1" dirty="0"/>
              <a:t>Differences from beta</a:t>
            </a:r>
          </a:p>
          <a:p>
            <a:pPr lvl="1">
              <a:lnSpc>
                <a:spcPct val="120000"/>
              </a:lnSpc>
            </a:pPr>
            <a:r>
              <a:rPr lang="en-US" sz="1800" b="1" dirty="0" err="1"/>
              <a:t>Afdust</a:t>
            </a:r>
            <a:r>
              <a:rPr lang="en-US" sz="1800" b="1" dirty="0"/>
              <a:t>: </a:t>
            </a:r>
            <a:r>
              <a:rPr lang="en-US" sz="1800" dirty="0"/>
              <a:t>finalized; State-submitted projection factors (MARAMA, NJ, NC)</a:t>
            </a:r>
          </a:p>
          <a:p>
            <a:pPr lvl="1">
              <a:lnSpc>
                <a:spcPct val="120000"/>
              </a:lnSpc>
            </a:pPr>
            <a:r>
              <a:rPr lang="en-US" sz="1800" b="1" dirty="0"/>
              <a:t>Ag: </a:t>
            </a:r>
            <a:r>
              <a:rPr lang="en-US" sz="1800" dirty="0"/>
              <a:t>finalized; livestock projected using Feb 2019 USDA national projections</a:t>
            </a:r>
          </a:p>
          <a:p>
            <a:pPr lvl="1">
              <a:lnSpc>
                <a:spcPct val="120000"/>
              </a:lnSpc>
            </a:pPr>
            <a:r>
              <a:rPr lang="en-US" sz="1800" b="1" dirty="0"/>
              <a:t>RWC: </a:t>
            </a:r>
            <a:r>
              <a:rPr lang="en-US" sz="1800" dirty="0"/>
              <a:t>finalized; VT &amp; NC submitted new factors</a:t>
            </a:r>
          </a:p>
          <a:p>
            <a:pPr lvl="1">
              <a:lnSpc>
                <a:spcPct val="120000"/>
              </a:lnSpc>
            </a:pPr>
            <a:r>
              <a:rPr lang="en-US" sz="1800" b="1" dirty="0"/>
              <a:t>Nonpoint-Other</a:t>
            </a:r>
          </a:p>
          <a:p>
            <a:pPr lvl="2">
              <a:lnSpc>
                <a:spcPct val="120000"/>
              </a:lnSpc>
            </a:pPr>
            <a:r>
              <a:rPr lang="en-US" sz="1800" dirty="0"/>
              <a:t>Nearly finalized</a:t>
            </a:r>
          </a:p>
          <a:p>
            <a:pPr lvl="2">
              <a:lnSpc>
                <a:spcPct val="120000"/>
              </a:lnSpc>
            </a:pPr>
            <a:r>
              <a:rPr lang="en-US" sz="1800" dirty="0"/>
              <a:t>Industrial sources updated to use Annual Energy Outlook (AEO) 2019</a:t>
            </a:r>
          </a:p>
          <a:p>
            <a:pPr lvl="2">
              <a:lnSpc>
                <a:spcPct val="120000"/>
              </a:lnSpc>
            </a:pPr>
            <a:r>
              <a:rPr lang="en-US" sz="1800" dirty="0"/>
              <a:t>Control factors previously reevaluated (e.g., RICE NSPS, Boiler MACT, Fuel Sulfur rules, PA RACT)</a:t>
            </a:r>
          </a:p>
          <a:p>
            <a:pPr lvl="2">
              <a:lnSpc>
                <a:spcPct val="120000"/>
              </a:lnSpc>
            </a:pPr>
            <a:r>
              <a:rPr lang="en-US" sz="1800" dirty="0"/>
              <a:t>Submitted edits included  (MARAMA, NJ, NY, NC)</a:t>
            </a:r>
          </a:p>
          <a:p>
            <a:pPr lvl="2">
              <a:lnSpc>
                <a:spcPct val="120000"/>
              </a:lnSpc>
            </a:pPr>
            <a:r>
              <a:rPr lang="en-US" sz="1800" dirty="0"/>
              <a:t>Cellulosic emissions included</a:t>
            </a:r>
          </a:p>
          <a:p>
            <a:pPr lvl="2">
              <a:lnSpc>
                <a:spcPct val="120000"/>
              </a:lnSpc>
            </a:pPr>
            <a:endParaRPr lang="en-US" sz="1800" dirty="0"/>
          </a:p>
          <a:p>
            <a:pPr lvl="1">
              <a:lnSpc>
                <a:spcPct val="120000"/>
              </a:lnSpc>
            </a:pPr>
            <a:endParaRPr lang="en-US" sz="14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304800" y="274638"/>
            <a:ext cx="8610600" cy="1143000"/>
          </a:xfrm>
        </p:spPr>
        <p:txBody>
          <a:bodyPr>
            <a:noAutofit/>
          </a:bodyPr>
          <a:lstStyle/>
          <a:p>
            <a:r>
              <a:rPr lang="en-US" sz="3200" dirty="0" err="1"/>
              <a:t>NonPoint</a:t>
            </a:r>
            <a:r>
              <a:rPr lang="en-US" sz="3200" dirty="0"/>
              <a:t> Workgroup: Future Year Updates</a:t>
            </a:r>
          </a:p>
        </p:txBody>
      </p:sp>
    </p:spTree>
    <p:extLst>
      <p:ext uri="{BB962C8B-B14F-4D97-AF65-F5344CB8AC3E}">
        <p14:creationId xmlns:p14="http://schemas.microsoft.com/office/powerpoint/2010/main" val="1454875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1065750-E245-4533-A113-1D5D12BABA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7228" y="263208"/>
            <a:ext cx="5955804" cy="3327209"/>
          </a:xfrm>
        </p:spPr>
      </p:pic>
      <p:sp>
        <p:nvSpPr>
          <p:cNvPr id="3" name="Slide Number Placeholder 2">
            <a:extLst>
              <a:ext uri="{FF2B5EF4-FFF2-40B4-BE49-F238E27FC236}">
                <a16:creationId xmlns:a16="http://schemas.microsoft.com/office/drawing/2014/main" id="{2F1B9EFF-4664-4CCF-ACBD-5A012A41C0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0" name="Content Placeholder 1">
            <a:extLst>
              <a:ext uri="{FF2B5EF4-FFF2-40B4-BE49-F238E27FC236}">
                <a16:creationId xmlns:a16="http://schemas.microsoft.com/office/drawing/2014/main" id="{88C3DF3C-5639-4BE0-B79C-CD9D9240C303}"/>
              </a:ext>
            </a:extLst>
          </p:cNvPr>
          <p:cNvSpPr txBox="1">
            <a:spLocks/>
          </p:cNvSpPr>
          <p:nvPr/>
        </p:nvSpPr>
        <p:spPr>
          <a:xfrm>
            <a:off x="139828" y="1357349"/>
            <a:ext cx="2755772" cy="2233067"/>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New 2016 fertilizer emissions provided by EPA ORD</a:t>
            </a:r>
          </a:p>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No growth assumed for projection years</a:t>
            </a:r>
          </a:p>
        </p:txBody>
      </p:sp>
      <p:sp>
        <p:nvSpPr>
          <p:cNvPr id="7" name="Title 3">
            <a:extLst>
              <a:ext uri="{FF2B5EF4-FFF2-40B4-BE49-F238E27FC236}">
                <a16:creationId xmlns:a16="http://schemas.microsoft.com/office/drawing/2014/main" id="{F10C7114-CEF4-434E-A2CE-53A3B868AA2D}"/>
              </a:ext>
            </a:extLst>
          </p:cNvPr>
          <p:cNvSpPr txBox="1">
            <a:spLocks/>
          </p:cNvSpPr>
          <p:nvPr/>
        </p:nvSpPr>
        <p:spPr>
          <a:xfrm>
            <a:off x="120580" y="214350"/>
            <a:ext cx="2449276" cy="1143000"/>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outerShdw blurRad="31750" dist="25400" dir="5400000" algn="tl" rotWithShape="0">
                    <a:srgbClr val="000000">
                      <a:alpha val="25000"/>
                    </a:srgbClr>
                  </a:outerShdw>
                </a:effectLst>
                <a:uLnTx/>
                <a:uFillTx/>
                <a:latin typeface="Lucida Sans Unicode"/>
                <a:ea typeface="+mj-ea"/>
                <a:cs typeface="+mj-cs"/>
              </a:rPr>
              <a:t>Ag Fertilizer</a:t>
            </a:r>
          </a:p>
        </p:txBody>
      </p:sp>
      <p:sp>
        <p:nvSpPr>
          <p:cNvPr id="9" name="TextBox 8">
            <a:extLst>
              <a:ext uri="{FF2B5EF4-FFF2-40B4-BE49-F238E27FC236}">
                <a16:creationId xmlns:a16="http://schemas.microsoft.com/office/drawing/2014/main" id="{EBC5D043-7595-423C-A55E-B3C40130AAE0}"/>
              </a:ext>
            </a:extLst>
          </p:cNvPr>
          <p:cNvSpPr txBox="1"/>
          <p:nvPr/>
        </p:nvSpPr>
        <p:spPr>
          <a:xfrm>
            <a:off x="3581400" y="157807"/>
            <a:ext cx="4038600" cy="24622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ucida Sans Unicode"/>
                <a:ea typeface="+mn-ea"/>
                <a:cs typeface="+mn-cs"/>
              </a:rPr>
              <a:t>Ag Fert 2016fh (v1) NH3</a:t>
            </a:r>
          </a:p>
        </p:txBody>
      </p:sp>
      <p:pic>
        <p:nvPicPr>
          <p:cNvPr id="5" name="Picture 4" descr="A close up of a map&#10;&#10;Description automatically generated">
            <a:extLst>
              <a:ext uri="{FF2B5EF4-FFF2-40B4-BE49-F238E27FC236}">
                <a16:creationId xmlns:a16="http://schemas.microsoft.com/office/drawing/2014/main" id="{7C023F56-99B3-4B3C-89D1-714596664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0" y="3657600"/>
            <a:ext cx="6188460" cy="3227832"/>
          </a:xfrm>
          <a:prstGeom prst="rect">
            <a:avLst/>
          </a:prstGeom>
        </p:spPr>
      </p:pic>
      <p:sp>
        <p:nvSpPr>
          <p:cNvPr id="2" name="TextBox 1">
            <a:extLst>
              <a:ext uri="{FF2B5EF4-FFF2-40B4-BE49-F238E27FC236}">
                <a16:creationId xmlns:a16="http://schemas.microsoft.com/office/drawing/2014/main" id="{ACEFA10B-5FA2-4298-9C39-3C2EDD40EE1B}"/>
              </a:ext>
            </a:extLst>
          </p:cNvPr>
          <p:cNvSpPr txBox="1"/>
          <p:nvPr/>
        </p:nvSpPr>
        <p:spPr>
          <a:xfrm>
            <a:off x="6210076" y="4486870"/>
            <a:ext cx="2648482" cy="923330"/>
          </a:xfrm>
          <a:prstGeom prst="rect">
            <a:avLst/>
          </a:prstGeom>
          <a:noFill/>
        </p:spPr>
        <p:txBody>
          <a:bodyPr wrap="none" rtlCol="0">
            <a:spAutoFit/>
          </a:bodyPr>
          <a:lstStyle/>
          <a:p>
            <a:r>
              <a:rPr lang="en-US" dirty="0"/>
              <a:t>Most larger increases </a:t>
            </a:r>
          </a:p>
          <a:p>
            <a:r>
              <a:rPr lang="en-US" dirty="0"/>
              <a:t>in areas with low </a:t>
            </a:r>
          </a:p>
          <a:p>
            <a:r>
              <a:rPr lang="en-US" dirty="0"/>
              <a:t>emissions</a:t>
            </a:r>
          </a:p>
        </p:txBody>
      </p:sp>
    </p:spTree>
    <p:extLst>
      <p:ext uri="{BB962C8B-B14F-4D97-AF65-F5344CB8AC3E}">
        <p14:creationId xmlns:p14="http://schemas.microsoft.com/office/powerpoint/2010/main" val="2478885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5272" y="1484127"/>
            <a:ext cx="8382000" cy="4764273"/>
          </a:xfrm>
        </p:spPr>
        <p:txBody>
          <a:bodyPr>
            <a:normAutofit/>
          </a:bodyPr>
          <a:lstStyle/>
          <a:p>
            <a:pPr>
              <a:spcAft>
                <a:spcPts val="400"/>
              </a:spcAft>
            </a:pPr>
            <a:r>
              <a:rPr lang="en-US" sz="2400" dirty="0"/>
              <a:t>A new multi-purpose emissions modeling platform (EMP) based on the 2014 National Emissions Inventory version 2 (2014NEIv2) is needed</a:t>
            </a:r>
          </a:p>
          <a:p>
            <a:pPr lvl="1">
              <a:spcAft>
                <a:spcPts val="400"/>
              </a:spcAft>
            </a:pPr>
            <a:r>
              <a:rPr lang="en-US" sz="2000" dirty="0"/>
              <a:t>State Implementation Plans, federal analyses</a:t>
            </a:r>
          </a:p>
          <a:p>
            <a:pPr lvl="1"/>
            <a:r>
              <a:rPr lang="en-US" sz="2000" dirty="0"/>
              <a:t>For the first time, EPA, states, and MJOs are engaging in collaborative EMP development </a:t>
            </a:r>
          </a:p>
          <a:p>
            <a:pPr lvl="1"/>
            <a:r>
              <a:rPr lang="en-US" sz="2000" dirty="0"/>
              <a:t>The 2016 base year was selected via a collaborative process</a:t>
            </a:r>
          </a:p>
          <a:p>
            <a:r>
              <a:rPr lang="en-US" sz="2400" dirty="0"/>
              <a:t>Future years selected due to regulatory relevance</a:t>
            </a:r>
          </a:p>
          <a:p>
            <a:pPr lvl="1"/>
            <a:r>
              <a:rPr lang="en-US" sz="2000" dirty="0"/>
              <a:t>2023 is relevant for Ozone NAAQS moderate areas</a:t>
            </a:r>
          </a:p>
          <a:p>
            <a:pPr lvl="2"/>
            <a:r>
              <a:rPr lang="en-US" sz="1800" dirty="0"/>
              <a:t>2020 is being created by some states/regions for 2008 O3 NAAQS attainment demonstration modeling</a:t>
            </a:r>
          </a:p>
          <a:p>
            <a:pPr lvl="1"/>
            <a:r>
              <a:rPr lang="en-US" sz="2000" dirty="0"/>
              <a:t>2028 for regional haze</a:t>
            </a:r>
          </a:p>
          <a:p>
            <a:pPr marL="393192" lvl="1" indent="0">
              <a:buNone/>
            </a:pPr>
            <a:endParaRPr lang="en-US" sz="2000" dirty="0"/>
          </a:p>
          <a:p>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3</a:t>
            </a:fld>
            <a:endParaRPr lang="en-US"/>
          </a:p>
        </p:txBody>
      </p:sp>
      <p:sp>
        <p:nvSpPr>
          <p:cNvPr id="5" name="Title 4"/>
          <p:cNvSpPr>
            <a:spLocks noGrp="1"/>
          </p:cNvSpPr>
          <p:nvPr>
            <p:ph type="title"/>
          </p:nvPr>
        </p:nvSpPr>
        <p:spPr>
          <a:xfrm>
            <a:off x="457200" y="274638"/>
            <a:ext cx="8458200" cy="944562"/>
          </a:xfrm>
        </p:spPr>
        <p:txBody>
          <a:bodyPr>
            <a:noAutofit/>
          </a:bodyPr>
          <a:lstStyle/>
          <a:p>
            <a:r>
              <a:rPr lang="en-US" sz="3600" dirty="0"/>
              <a:t>Overview of the Platform Collaborative</a:t>
            </a:r>
          </a:p>
        </p:txBody>
      </p:sp>
    </p:spTree>
    <p:extLst>
      <p:ext uri="{BB962C8B-B14F-4D97-AF65-F5344CB8AC3E}">
        <p14:creationId xmlns:p14="http://schemas.microsoft.com/office/powerpoint/2010/main" val="347360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580996F-56E9-44DE-B82E-ACC1F8E89C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740" y="3428999"/>
            <a:ext cx="6411319" cy="3344073"/>
          </a:xfrm>
        </p:spPr>
      </p:pic>
      <p:sp>
        <p:nvSpPr>
          <p:cNvPr id="3" name="Slide Number Placeholder 2">
            <a:extLst>
              <a:ext uri="{FF2B5EF4-FFF2-40B4-BE49-F238E27FC236}">
                <a16:creationId xmlns:a16="http://schemas.microsoft.com/office/drawing/2014/main" id="{94240C3B-DF81-4E84-A6F6-46518EA05F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pic>
        <p:nvPicPr>
          <p:cNvPr id="8" name="Picture 7">
            <a:extLst>
              <a:ext uri="{FF2B5EF4-FFF2-40B4-BE49-F238E27FC236}">
                <a16:creationId xmlns:a16="http://schemas.microsoft.com/office/drawing/2014/main" id="{EFC306FC-942F-4CBC-9BEC-4E77C8FED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06084"/>
            <a:ext cx="6248400" cy="3222915"/>
          </a:xfrm>
          <a:prstGeom prst="rect">
            <a:avLst/>
          </a:prstGeom>
        </p:spPr>
      </p:pic>
      <p:sp>
        <p:nvSpPr>
          <p:cNvPr id="9" name="Content Placeholder 1">
            <a:extLst>
              <a:ext uri="{FF2B5EF4-FFF2-40B4-BE49-F238E27FC236}">
                <a16:creationId xmlns:a16="http://schemas.microsoft.com/office/drawing/2014/main" id="{E106A082-A8CA-4BE1-8832-D1F704471100}"/>
              </a:ext>
            </a:extLst>
          </p:cNvPr>
          <p:cNvSpPr txBox="1">
            <a:spLocks/>
          </p:cNvSpPr>
          <p:nvPr/>
        </p:nvSpPr>
        <p:spPr>
          <a:xfrm>
            <a:off x="24808" y="1357350"/>
            <a:ext cx="2489791" cy="1995450"/>
          </a:xfrm>
          <a:prstGeom prst="rect">
            <a:avLst/>
          </a:prstGeom>
        </p:spPr>
        <p:txBody>
          <a:bodyPr>
            <a:normAutofit fontScale="92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2016v1 emissions based on 2017 NEI</a:t>
            </a:r>
          </a:p>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Poultry (layers) and Dairy cattle are largest increases</a:t>
            </a:r>
          </a:p>
        </p:txBody>
      </p:sp>
      <p:sp>
        <p:nvSpPr>
          <p:cNvPr id="10" name="Title 3">
            <a:extLst>
              <a:ext uri="{FF2B5EF4-FFF2-40B4-BE49-F238E27FC236}">
                <a16:creationId xmlns:a16="http://schemas.microsoft.com/office/drawing/2014/main" id="{D78753DE-ADAB-434C-89C3-FBC1A8BFB883}"/>
              </a:ext>
            </a:extLst>
          </p:cNvPr>
          <p:cNvSpPr txBox="1">
            <a:spLocks/>
          </p:cNvSpPr>
          <p:nvPr/>
        </p:nvSpPr>
        <p:spPr>
          <a:xfrm>
            <a:off x="120580" y="214350"/>
            <a:ext cx="2449276" cy="1143000"/>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outerShdw blurRad="31750" dist="25400" dir="5400000" algn="tl" rotWithShape="0">
                    <a:srgbClr val="000000">
                      <a:alpha val="25000"/>
                    </a:srgbClr>
                  </a:outerShdw>
                </a:effectLst>
                <a:uLnTx/>
                <a:uFillTx/>
                <a:latin typeface="Lucida Sans Unicode"/>
                <a:ea typeface="+mj-ea"/>
                <a:cs typeface="+mj-cs"/>
              </a:rPr>
              <a:t>Ag Livestock</a:t>
            </a:r>
          </a:p>
        </p:txBody>
      </p:sp>
    </p:spTree>
    <p:extLst>
      <p:ext uri="{BB962C8B-B14F-4D97-AF65-F5344CB8AC3E}">
        <p14:creationId xmlns:p14="http://schemas.microsoft.com/office/powerpoint/2010/main" val="4187131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EAC517-A031-4361-8D1B-D5E89688CC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pic>
        <p:nvPicPr>
          <p:cNvPr id="4" name="Picture 3" descr="A close up of a map&#10;&#10;Description automatically generated">
            <a:extLst>
              <a:ext uri="{FF2B5EF4-FFF2-40B4-BE49-F238E27FC236}">
                <a16:creationId xmlns:a16="http://schemas.microsoft.com/office/drawing/2014/main" id="{94B6C168-08FA-4E8F-9643-CBB339838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857" y="0"/>
            <a:ext cx="6574143" cy="3429000"/>
          </a:xfrm>
          <a:prstGeom prst="rect">
            <a:avLst/>
          </a:prstGeom>
        </p:spPr>
      </p:pic>
      <p:pic>
        <p:nvPicPr>
          <p:cNvPr id="6" name="Picture 5" descr="A close up of a map&#10;&#10;Description automatically generated">
            <a:extLst>
              <a:ext uri="{FF2B5EF4-FFF2-40B4-BE49-F238E27FC236}">
                <a16:creationId xmlns:a16="http://schemas.microsoft.com/office/drawing/2014/main" id="{F25F547C-3C42-49B4-AF13-D35333920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857" y="3449096"/>
            <a:ext cx="6574143" cy="3429000"/>
          </a:xfrm>
          <a:prstGeom prst="rect">
            <a:avLst/>
          </a:prstGeom>
        </p:spPr>
      </p:pic>
      <p:sp>
        <p:nvSpPr>
          <p:cNvPr id="7" name="Title 3">
            <a:extLst>
              <a:ext uri="{FF2B5EF4-FFF2-40B4-BE49-F238E27FC236}">
                <a16:creationId xmlns:a16="http://schemas.microsoft.com/office/drawing/2014/main" id="{22BB8513-5127-47BC-ABF8-5F21E590DF85}"/>
              </a:ext>
            </a:extLst>
          </p:cNvPr>
          <p:cNvSpPr txBox="1">
            <a:spLocks/>
          </p:cNvSpPr>
          <p:nvPr/>
        </p:nvSpPr>
        <p:spPr>
          <a:xfrm>
            <a:off x="120580" y="214350"/>
            <a:ext cx="2449276" cy="1143000"/>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1F497D"/>
                </a:solidFill>
                <a:effectLst>
                  <a:outerShdw blurRad="31750" dist="25400" dir="5400000" algn="tl" rotWithShape="0">
                    <a:srgbClr val="000000">
                      <a:alpha val="25000"/>
                    </a:srgbClr>
                  </a:outerShdw>
                </a:effectLst>
                <a:uLnTx/>
                <a:uFillTx/>
                <a:latin typeface="Lucida Sans Unicode"/>
                <a:ea typeface="+mj-ea"/>
                <a:cs typeface="+mj-cs"/>
              </a:rPr>
              <a:t>Afdust</a:t>
            </a:r>
            <a:r>
              <a:rPr kumimoji="0" lang="en-US" sz="3200" b="0" i="0" u="none" strike="noStrike" kern="1200" cap="none" spc="0" normalizeH="0" baseline="0" noProof="0" dirty="0">
                <a:ln>
                  <a:noFill/>
                </a:ln>
                <a:solidFill>
                  <a:srgbClr val="1F497D"/>
                </a:solidFill>
                <a:effectLst>
                  <a:outerShdw blurRad="31750" dist="25400" dir="5400000" algn="tl" rotWithShape="0">
                    <a:srgbClr val="000000">
                      <a:alpha val="25000"/>
                    </a:srgbClr>
                  </a:outerShdw>
                </a:effectLst>
                <a:uLnTx/>
                <a:uFillTx/>
                <a:latin typeface="Lucida Sans Unicode"/>
                <a:ea typeface="+mj-ea"/>
                <a:cs typeface="+mj-cs"/>
              </a:rPr>
              <a:t> difference maps</a:t>
            </a:r>
          </a:p>
        </p:txBody>
      </p:sp>
      <p:sp>
        <p:nvSpPr>
          <p:cNvPr id="8" name="Content Placeholder 1">
            <a:extLst>
              <a:ext uri="{FF2B5EF4-FFF2-40B4-BE49-F238E27FC236}">
                <a16:creationId xmlns:a16="http://schemas.microsoft.com/office/drawing/2014/main" id="{1D091F9F-C102-49BB-9C16-971128AEB123}"/>
              </a:ext>
            </a:extLst>
          </p:cNvPr>
          <p:cNvSpPr txBox="1">
            <a:spLocks/>
          </p:cNvSpPr>
          <p:nvPr/>
        </p:nvSpPr>
        <p:spPr>
          <a:xfrm>
            <a:off x="0" y="1759785"/>
            <a:ext cx="2449276" cy="4249131"/>
          </a:xfrm>
          <a:prstGeom prst="rect">
            <a:avLst/>
          </a:prstGeom>
        </p:spPr>
        <p:txBody>
          <a:bodyPr>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Largest increases in projected emissions are from paved roads fugitive dust and crop tilling</a:t>
            </a:r>
          </a:p>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mn-cs"/>
              </a:rPr>
              <a:t>Changes in MARAMA states are from updated growth packets for v1</a:t>
            </a:r>
          </a:p>
        </p:txBody>
      </p:sp>
    </p:spTree>
    <p:extLst>
      <p:ext uri="{BB962C8B-B14F-4D97-AF65-F5344CB8AC3E}">
        <p14:creationId xmlns:p14="http://schemas.microsoft.com/office/powerpoint/2010/main" val="321157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A48FBF-DCB9-41B9-B834-FB9285D947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pic>
        <p:nvPicPr>
          <p:cNvPr id="4" name="Picture 3" descr="A close up of a map&#10;&#10;Description automatically generated">
            <a:extLst>
              <a:ext uri="{FF2B5EF4-FFF2-40B4-BE49-F238E27FC236}">
                <a16:creationId xmlns:a16="http://schemas.microsoft.com/office/drawing/2014/main" id="{48E03DF0-28EA-44FC-988A-A3AC1E3D0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857" y="3429000"/>
            <a:ext cx="6574143" cy="3429000"/>
          </a:xfrm>
          <a:prstGeom prst="rect">
            <a:avLst/>
          </a:prstGeom>
        </p:spPr>
      </p:pic>
      <p:pic>
        <p:nvPicPr>
          <p:cNvPr id="6" name="Picture 5" descr="A close up of a map&#10;&#10;Description automatically generated">
            <a:extLst>
              <a:ext uri="{FF2B5EF4-FFF2-40B4-BE49-F238E27FC236}">
                <a16:creationId xmlns:a16="http://schemas.microsoft.com/office/drawing/2014/main" id="{3B7DBB67-D9BE-482B-94D5-FB33E094F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856" y="0"/>
            <a:ext cx="6574143" cy="3429000"/>
          </a:xfrm>
          <a:prstGeom prst="rect">
            <a:avLst/>
          </a:prstGeom>
        </p:spPr>
      </p:pic>
      <p:sp>
        <p:nvSpPr>
          <p:cNvPr id="7" name="Title 3">
            <a:extLst>
              <a:ext uri="{FF2B5EF4-FFF2-40B4-BE49-F238E27FC236}">
                <a16:creationId xmlns:a16="http://schemas.microsoft.com/office/drawing/2014/main" id="{EE1B3347-BB83-457B-BC95-CE04D510E190}"/>
              </a:ext>
            </a:extLst>
          </p:cNvPr>
          <p:cNvSpPr txBox="1">
            <a:spLocks/>
          </p:cNvSpPr>
          <p:nvPr/>
        </p:nvSpPr>
        <p:spPr>
          <a:xfrm>
            <a:off x="120580" y="214350"/>
            <a:ext cx="2449276" cy="1143000"/>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outerShdw blurRad="31750" dist="25400" dir="5400000" algn="tl" rotWithShape="0">
                    <a:srgbClr val="000000">
                      <a:alpha val="25000"/>
                    </a:srgbClr>
                  </a:outerShdw>
                </a:effectLst>
                <a:uLnTx/>
                <a:uFillTx/>
                <a:latin typeface="Lucida Sans Unicode"/>
                <a:ea typeface="+mj-ea"/>
                <a:cs typeface="+mj-cs"/>
              </a:rPr>
              <a:t>RWC difference maps</a:t>
            </a:r>
          </a:p>
        </p:txBody>
      </p:sp>
      <p:sp>
        <p:nvSpPr>
          <p:cNvPr id="8" name="Content Placeholder 1">
            <a:extLst>
              <a:ext uri="{FF2B5EF4-FFF2-40B4-BE49-F238E27FC236}">
                <a16:creationId xmlns:a16="http://schemas.microsoft.com/office/drawing/2014/main" id="{78DAF66A-F6CD-4D14-A6D8-170A3B194E35}"/>
              </a:ext>
            </a:extLst>
          </p:cNvPr>
          <p:cNvSpPr txBox="1">
            <a:spLocks/>
          </p:cNvSpPr>
          <p:nvPr/>
        </p:nvSpPr>
        <p:spPr>
          <a:xfrm>
            <a:off x="0" y="1759785"/>
            <a:ext cx="2449276" cy="424913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600" b="0" i="0" u="none" strike="noStrike" kern="1200" cap="none" spc="0" normalizeH="0" baseline="0" noProof="0" dirty="0">
                <a:ln>
                  <a:noFill/>
                </a:ln>
                <a:solidFill>
                  <a:prstClr val="black"/>
                </a:solidFill>
                <a:effectLst/>
                <a:uLnTx/>
                <a:uFillTx/>
                <a:latin typeface="Lucida Sans Unicode"/>
                <a:ea typeface="+mn-ea"/>
                <a:cs typeface="+mn-cs"/>
              </a:rPr>
              <a:t>VT and NC submitted edits for v1</a:t>
            </a:r>
          </a:p>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600" b="0" i="0" u="none" strike="noStrike" kern="1200" cap="none" spc="0" normalizeH="0" baseline="0" noProof="0" dirty="0">
                <a:ln>
                  <a:noFill/>
                </a:ln>
                <a:solidFill>
                  <a:prstClr val="black"/>
                </a:solidFill>
                <a:effectLst/>
                <a:uLnTx/>
                <a:uFillTx/>
                <a:latin typeface="Lucida Sans Unicode"/>
                <a:ea typeface="+mn-ea"/>
                <a:cs typeface="+mn-cs"/>
              </a:rPr>
              <a:t>CA, OR, WA have no growth for future year scenarios</a:t>
            </a:r>
          </a:p>
          <a:p>
            <a:pPr marL="365760" marR="0" lvl="0" indent="-256032" algn="l" defTabSz="914400" rtl="0" eaLnBrk="1" fontAlgn="auto" latinLnBrk="0" hangingPunct="1">
              <a:lnSpc>
                <a:spcPct val="120000"/>
              </a:lnSpc>
              <a:spcBef>
                <a:spcPts val="400"/>
              </a:spcBef>
              <a:spcAft>
                <a:spcPts val="0"/>
              </a:spcAft>
              <a:buClr>
                <a:srgbClr val="4F81BD"/>
              </a:buClr>
              <a:buSzPct val="68000"/>
              <a:buFont typeface="Wingdings 3"/>
              <a:buChar char=""/>
              <a:tabLst/>
              <a:defRPr/>
            </a:pPr>
            <a:r>
              <a:rPr kumimoji="0" lang="en-US" sz="1600" b="0" i="0" u="none" strike="noStrike" kern="1200" cap="none" spc="0" normalizeH="0" baseline="0" noProof="0" dirty="0">
                <a:ln>
                  <a:noFill/>
                </a:ln>
                <a:solidFill>
                  <a:prstClr val="black"/>
                </a:solidFill>
                <a:effectLst/>
                <a:uLnTx/>
                <a:uFillTx/>
                <a:latin typeface="Lucida Sans Unicode"/>
                <a:ea typeface="+mn-ea"/>
                <a:cs typeface="+mn-cs"/>
              </a:rPr>
              <a:t>Largest decreases in projections are from indoor wood non-EPA certified furnaces</a:t>
            </a:r>
          </a:p>
        </p:txBody>
      </p:sp>
    </p:spTree>
    <p:extLst>
      <p:ext uri="{BB962C8B-B14F-4D97-AF65-F5344CB8AC3E}">
        <p14:creationId xmlns:p14="http://schemas.microsoft.com/office/powerpoint/2010/main" val="2622184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740152"/>
            <a:ext cx="8784432" cy="3322316"/>
          </a:xfrm>
        </p:spPr>
        <p:txBody>
          <a:bodyPr>
            <a:normAutofit/>
          </a:bodyPr>
          <a:lstStyle/>
          <a:p>
            <a:r>
              <a:rPr lang="en-US" sz="2800" b="1" u="sng" dirty="0"/>
              <a:t>Co-leads</a:t>
            </a:r>
            <a:r>
              <a:rPr lang="en-US" sz="2800" dirty="0"/>
              <a:t>: </a:t>
            </a:r>
            <a:r>
              <a:rPr lang="en-US" sz="2600" dirty="0"/>
              <a:t>Julie McDill and Debbie Wilson (MARAMA), Alison Eyth (EPA OAQPS)</a:t>
            </a:r>
          </a:p>
          <a:p>
            <a:pPr marL="109728" indent="0">
              <a:buNone/>
            </a:pPr>
            <a:endParaRPr lang="en-US" sz="2600" dirty="0"/>
          </a:p>
          <a:p>
            <a:r>
              <a:rPr lang="en-US" sz="2800" b="1" u="sng" dirty="0"/>
              <a:t>Schedule</a:t>
            </a:r>
            <a:r>
              <a:rPr lang="en-US" sz="2800" dirty="0"/>
              <a:t>: </a:t>
            </a:r>
            <a:r>
              <a:rPr lang="en-US" sz="2400" dirty="0"/>
              <a:t>Calls 3</a:t>
            </a:r>
            <a:r>
              <a:rPr lang="en-US" sz="2400" baseline="30000" dirty="0"/>
              <a:t>rd</a:t>
            </a:r>
            <a:r>
              <a:rPr lang="en-US" sz="2400" dirty="0"/>
              <a:t> Thursday at 2:00pm ET</a:t>
            </a:r>
          </a:p>
          <a:p>
            <a:pPr marL="109728" indent="0">
              <a:buNone/>
            </a:pPr>
            <a:endParaRPr lang="en-US" sz="2600" dirty="0"/>
          </a:p>
          <a:p>
            <a:r>
              <a:rPr lang="en-US" sz="2800" b="1" u="sng" dirty="0"/>
              <a:t>Wiki</a:t>
            </a:r>
            <a:r>
              <a:rPr lang="en-US" sz="2800" dirty="0"/>
              <a:t>: </a:t>
            </a:r>
            <a:r>
              <a:rPr lang="en-US" sz="2400" dirty="0">
                <a:hlinkClick r:id="rId3"/>
              </a:rPr>
              <a:t>http://views.cira.colostate.edu/wiki/wiki/9181</a:t>
            </a:r>
            <a:endParaRPr lang="en-US" sz="2400" dirty="0"/>
          </a:p>
          <a:p>
            <a:pPr marL="109728" indent="0">
              <a:buNone/>
            </a:pPr>
            <a:r>
              <a:rPr lang="en-US" sz="2400" dirty="0"/>
              <a:t>  </a:t>
            </a:r>
            <a:endParaRPr lang="en-US" sz="2300" dirty="0"/>
          </a:p>
          <a:p>
            <a:endParaRPr lang="en-US" sz="26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33</a:t>
            </a:fld>
            <a:endParaRPr lang="en-US"/>
          </a:p>
        </p:txBody>
      </p:sp>
      <p:sp>
        <p:nvSpPr>
          <p:cNvPr id="4" name="Title 3"/>
          <p:cNvSpPr>
            <a:spLocks noGrp="1"/>
          </p:cNvSpPr>
          <p:nvPr>
            <p:ph type="title"/>
          </p:nvPr>
        </p:nvSpPr>
        <p:spPr>
          <a:xfrm>
            <a:off x="304800" y="587186"/>
            <a:ext cx="4953000" cy="1447800"/>
          </a:xfrm>
        </p:spPr>
        <p:txBody>
          <a:bodyPr>
            <a:noAutofit/>
          </a:bodyPr>
          <a:lstStyle/>
          <a:p>
            <a:pPr algn="ctr"/>
            <a:r>
              <a:rPr lang="en-US" sz="4400" dirty="0"/>
              <a:t>Onroad Mobile Workgroup</a:t>
            </a:r>
          </a:p>
        </p:txBody>
      </p:sp>
      <p:pic>
        <p:nvPicPr>
          <p:cNvPr id="7" name="Picture 6">
            <a:extLst>
              <a:ext uri="{FF2B5EF4-FFF2-40B4-BE49-F238E27FC236}">
                <a16:creationId xmlns:a16="http://schemas.microsoft.com/office/drawing/2014/main" id="{2D568F03-0B2D-DF47-A602-5847E61F1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76200"/>
            <a:ext cx="3478141" cy="246977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742968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3848" y="990600"/>
            <a:ext cx="8037672" cy="5264948"/>
          </a:xfrm>
        </p:spPr>
        <p:txBody>
          <a:bodyPr>
            <a:normAutofit fontScale="92500" lnSpcReduction="20000"/>
          </a:bodyPr>
          <a:lstStyle/>
          <a:p>
            <a:pPr>
              <a:spcAft>
                <a:spcPts val="600"/>
              </a:spcAft>
            </a:pPr>
            <a:r>
              <a:rPr lang="en-US" sz="2400" b="1" dirty="0"/>
              <a:t>Differences from beta</a:t>
            </a:r>
          </a:p>
          <a:p>
            <a:pPr lvl="1">
              <a:spcAft>
                <a:spcPts val="600"/>
              </a:spcAft>
            </a:pPr>
            <a:r>
              <a:rPr lang="en-US" sz="2000" dirty="0"/>
              <a:t>Incorporated new state-supplied MOVES input data</a:t>
            </a:r>
          </a:p>
          <a:p>
            <a:pPr lvl="1">
              <a:spcAft>
                <a:spcPts val="600"/>
              </a:spcAft>
            </a:pPr>
            <a:r>
              <a:rPr lang="en-US" sz="2000" dirty="0"/>
              <a:t>Activity data (VMT and VPOP) were updated for states that provided new data for 2016v1 </a:t>
            </a:r>
          </a:p>
          <a:p>
            <a:pPr lvl="1">
              <a:spcAft>
                <a:spcPts val="600"/>
              </a:spcAft>
            </a:pPr>
            <a:r>
              <a:rPr lang="en-US" sz="2000" dirty="0"/>
              <a:t>Long haul combination truck hoteling hours were reduced based on new information </a:t>
            </a:r>
          </a:p>
          <a:p>
            <a:pPr lvl="1">
              <a:spcAft>
                <a:spcPts val="600"/>
              </a:spcAft>
            </a:pPr>
            <a:r>
              <a:rPr lang="en-US" sz="2000" dirty="0"/>
              <a:t>Vehicle age distributions were updated to represent 2016 based on CRC A-115 VIN decode project for 2017 NEI </a:t>
            </a:r>
          </a:p>
          <a:p>
            <a:pPr lvl="1">
              <a:spcAft>
                <a:spcPts val="600"/>
              </a:spcAft>
            </a:pPr>
            <a:r>
              <a:rPr lang="en-US" sz="2000" dirty="0"/>
              <a:t>Representative counties were updated to reflect new data </a:t>
            </a:r>
          </a:p>
          <a:p>
            <a:pPr lvl="1">
              <a:spcAft>
                <a:spcPts val="600"/>
              </a:spcAft>
            </a:pPr>
            <a:r>
              <a:rPr lang="en-US" sz="2000" dirty="0"/>
              <a:t>MOVES was run with updated inputs to create new emission factors for 2106, 2020, 2023, and 2028</a:t>
            </a:r>
          </a:p>
          <a:p>
            <a:pPr lvl="1">
              <a:spcAft>
                <a:spcPts val="600"/>
              </a:spcAft>
            </a:pPr>
            <a:r>
              <a:rPr lang="en-US" sz="2000" dirty="0"/>
              <a:t>VMT projection factors updated to use AEO 2019</a:t>
            </a:r>
          </a:p>
          <a:p>
            <a:pPr lvl="1">
              <a:spcAft>
                <a:spcPts val="600"/>
              </a:spcAft>
            </a:pPr>
            <a:r>
              <a:rPr lang="en-US" sz="2000" dirty="0"/>
              <a:t>SMOKE-MOVES was run using the new emission factors with updated activity to create emissions</a:t>
            </a:r>
          </a:p>
          <a:p>
            <a:pPr lvl="2">
              <a:spcAft>
                <a:spcPts val="600"/>
              </a:spcAft>
            </a:pPr>
            <a:r>
              <a:rPr lang="en-US" sz="1800" dirty="0"/>
              <a:t>SMOKE-MOVES now uses average speed </a:t>
            </a:r>
            <a:r>
              <a:rPr lang="en-US" sz="1800" i="1" dirty="0"/>
              <a:t>distributions</a:t>
            </a:r>
            <a:r>
              <a:rPr lang="en-US" sz="1800" dirty="0"/>
              <a:t>; and gridded hourly meteorological data for NOx humidity adjustments</a:t>
            </a:r>
          </a:p>
          <a:p>
            <a:pPr lvl="1">
              <a:spcAft>
                <a:spcPts val="600"/>
              </a:spcAft>
            </a:pPr>
            <a:r>
              <a:rPr lang="en-US" sz="2000" dirty="0"/>
              <a:t>Future year age distributions account for recession</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600552" y="0"/>
            <a:ext cx="8229600" cy="1143000"/>
          </a:xfrm>
        </p:spPr>
        <p:txBody>
          <a:bodyPr>
            <a:noAutofit/>
          </a:bodyPr>
          <a:lstStyle/>
          <a:p>
            <a:r>
              <a:rPr lang="en-US" sz="3200" dirty="0"/>
              <a:t>Onroad Workgroup: 2016v1</a:t>
            </a:r>
          </a:p>
        </p:txBody>
      </p:sp>
    </p:spTree>
    <p:extLst>
      <p:ext uri="{BB962C8B-B14F-4D97-AF65-F5344CB8AC3E}">
        <p14:creationId xmlns:p14="http://schemas.microsoft.com/office/powerpoint/2010/main" val="243082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10267E-D017-4C75-934F-EA7B87943998}"/>
              </a:ext>
            </a:extLst>
          </p:cNvPr>
          <p:cNvSpPr>
            <a:spLocks noGrp="1"/>
          </p:cNvSpPr>
          <p:nvPr>
            <p:ph idx="1"/>
          </p:nvPr>
        </p:nvSpPr>
        <p:spPr>
          <a:xfrm>
            <a:off x="417672" y="1066800"/>
            <a:ext cx="8229600" cy="5112548"/>
          </a:xfrm>
        </p:spPr>
        <p:txBody>
          <a:bodyPr>
            <a:normAutofit fontScale="47500" lnSpcReduction="20000"/>
          </a:bodyPr>
          <a:lstStyle/>
          <a:p>
            <a:pPr>
              <a:spcAft>
                <a:spcPts val="600"/>
              </a:spcAft>
            </a:pPr>
            <a:endParaRPr lang="en-US" sz="3000" u="sng" dirty="0"/>
          </a:p>
          <a:p>
            <a:pPr>
              <a:spcAft>
                <a:spcPts val="600"/>
              </a:spcAft>
            </a:pPr>
            <a:r>
              <a:rPr lang="en-US" sz="3000" b="1" u="sng" dirty="0"/>
              <a:t>NOTE:</a:t>
            </a:r>
            <a:r>
              <a:rPr lang="en-US" sz="3000" b="1" dirty="0"/>
              <a:t> These are only updates </a:t>
            </a:r>
            <a:r>
              <a:rPr lang="en-US" sz="3000" b="1" i="1" dirty="0"/>
              <a:t>in addition to </a:t>
            </a:r>
            <a:r>
              <a:rPr lang="en-US" sz="3000" b="1" dirty="0"/>
              <a:t>activity data provided for beta</a:t>
            </a:r>
            <a:endParaRPr lang="en-US" sz="3000" b="1" u="sng" dirty="0"/>
          </a:p>
          <a:p>
            <a:pPr>
              <a:spcAft>
                <a:spcPts val="600"/>
              </a:spcAft>
            </a:pPr>
            <a:r>
              <a:rPr lang="en-US" sz="3000" u="sng" dirty="0"/>
              <a:t>California:</a:t>
            </a:r>
            <a:r>
              <a:rPr lang="en-US" sz="3000" dirty="0"/>
              <a:t> Emissions for 2016, 2023, 2028</a:t>
            </a:r>
            <a:endParaRPr lang="en-US" sz="3000" u="sng" dirty="0"/>
          </a:p>
          <a:p>
            <a:pPr>
              <a:spcAft>
                <a:spcPts val="600"/>
              </a:spcAft>
            </a:pPr>
            <a:r>
              <a:rPr lang="en-US" sz="3000" u="sng" dirty="0"/>
              <a:t>Chicago area</a:t>
            </a:r>
            <a:r>
              <a:rPr lang="en-US" sz="3000" dirty="0"/>
              <a:t>: 2016 VMT; VPOP; some other MOVES inputs</a:t>
            </a:r>
          </a:p>
          <a:p>
            <a:pPr>
              <a:spcAft>
                <a:spcPts val="600"/>
              </a:spcAft>
            </a:pPr>
            <a:r>
              <a:rPr lang="en-US" sz="3000" u="sng" dirty="0"/>
              <a:t>Colorado:</a:t>
            </a:r>
            <a:r>
              <a:rPr lang="en-US" sz="3000" dirty="0"/>
              <a:t> 2014 and 2017 vehicle populations and age distributions</a:t>
            </a:r>
            <a:endParaRPr lang="en-US" sz="3000" u="sng" dirty="0"/>
          </a:p>
          <a:p>
            <a:pPr>
              <a:spcAft>
                <a:spcPts val="600"/>
              </a:spcAft>
            </a:pPr>
            <a:r>
              <a:rPr lang="en-US" sz="3000" u="sng" dirty="0"/>
              <a:t>Georgia</a:t>
            </a:r>
            <a:r>
              <a:rPr lang="en-US" sz="3000" dirty="0"/>
              <a:t>: 2016 fuel supply and other comments</a:t>
            </a:r>
          </a:p>
          <a:p>
            <a:pPr>
              <a:spcAft>
                <a:spcPts val="600"/>
              </a:spcAft>
            </a:pPr>
            <a:r>
              <a:rPr lang="en-US" sz="3000" u="sng" dirty="0"/>
              <a:t>Maryland:</a:t>
            </a:r>
            <a:r>
              <a:rPr lang="en-US" sz="3000" dirty="0"/>
              <a:t> Updates to truck stop data </a:t>
            </a:r>
            <a:r>
              <a:rPr lang="en-US" sz="3000" b="1" dirty="0">
                <a:solidFill>
                  <a:srgbClr val="4573C5"/>
                </a:solidFill>
              </a:rPr>
              <a:t>and rep. counties</a:t>
            </a:r>
          </a:p>
          <a:p>
            <a:pPr>
              <a:spcAft>
                <a:spcPts val="600"/>
              </a:spcAft>
            </a:pPr>
            <a:r>
              <a:rPr lang="en-US" sz="3000" u="sng" dirty="0"/>
              <a:t>Massachusetts:</a:t>
            </a:r>
            <a:r>
              <a:rPr lang="en-US" sz="3000" dirty="0"/>
              <a:t> 2016 VPOP and VMT</a:t>
            </a:r>
          </a:p>
          <a:p>
            <a:pPr>
              <a:spcAft>
                <a:spcPts val="600"/>
              </a:spcAft>
            </a:pPr>
            <a:r>
              <a:rPr lang="en-US" sz="3000" u="sng" dirty="0"/>
              <a:t>Michigan</a:t>
            </a:r>
            <a:r>
              <a:rPr lang="en-US" sz="3000" dirty="0"/>
              <a:t>: </a:t>
            </a:r>
            <a:r>
              <a:rPr lang="en-US" sz="3000" b="1" dirty="0">
                <a:solidFill>
                  <a:srgbClr val="4573C5"/>
                </a:solidFill>
              </a:rPr>
              <a:t>new rep. counties</a:t>
            </a:r>
            <a:endParaRPr lang="en-US" sz="3000" dirty="0"/>
          </a:p>
          <a:p>
            <a:pPr>
              <a:spcAft>
                <a:spcPts val="600"/>
              </a:spcAft>
            </a:pPr>
            <a:r>
              <a:rPr lang="en-US" sz="3000" u="sng" dirty="0"/>
              <a:t>New Jersey</a:t>
            </a:r>
            <a:r>
              <a:rPr lang="en-US" sz="3000" dirty="0"/>
              <a:t>: 2016 age distribution and vehicle populations, </a:t>
            </a:r>
            <a:r>
              <a:rPr lang="en-US" sz="3000" b="1" dirty="0">
                <a:solidFill>
                  <a:srgbClr val="4573C5"/>
                </a:solidFill>
              </a:rPr>
              <a:t>new rep. counties</a:t>
            </a:r>
            <a:r>
              <a:rPr lang="en-US" sz="3000" dirty="0"/>
              <a:t>, 2023 and 2028 age distribution and vehicle populations</a:t>
            </a:r>
          </a:p>
          <a:p>
            <a:pPr>
              <a:spcAft>
                <a:spcPts val="600"/>
              </a:spcAft>
            </a:pPr>
            <a:r>
              <a:rPr lang="en-US" sz="3000" u="sng" dirty="0"/>
              <a:t>North Carolina</a:t>
            </a:r>
            <a:r>
              <a:rPr lang="en-US" sz="3000" dirty="0"/>
              <a:t>: updated future year inspection / maintenance (I/M) programs</a:t>
            </a:r>
            <a:endParaRPr lang="en-US" sz="3000" u="sng" dirty="0"/>
          </a:p>
          <a:p>
            <a:pPr>
              <a:spcAft>
                <a:spcPts val="600"/>
              </a:spcAft>
            </a:pPr>
            <a:r>
              <a:rPr lang="en-US" sz="3000" u="sng" dirty="0"/>
              <a:t>Pima Association of Governments</a:t>
            </a:r>
            <a:r>
              <a:rPr lang="en-US" sz="3000" dirty="0"/>
              <a:t>: VPOP, age distribution, I/M information for 2016</a:t>
            </a:r>
          </a:p>
          <a:p>
            <a:pPr>
              <a:spcAft>
                <a:spcPts val="600"/>
              </a:spcAft>
            </a:pPr>
            <a:r>
              <a:rPr lang="en-US" sz="3000" u="sng" dirty="0"/>
              <a:t>New York</a:t>
            </a:r>
            <a:r>
              <a:rPr lang="en-US" sz="3000" dirty="0"/>
              <a:t>: </a:t>
            </a:r>
            <a:r>
              <a:rPr lang="en-US" sz="3000" b="1" dirty="0">
                <a:solidFill>
                  <a:srgbClr val="4573C5"/>
                </a:solidFill>
              </a:rPr>
              <a:t>new rep. counties</a:t>
            </a:r>
          </a:p>
          <a:p>
            <a:pPr>
              <a:spcAft>
                <a:spcPts val="600"/>
              </a:spcAft>
            </a:pPr>
            <a:r>
              <a:rPr lang="en-US" sz="3000" u="sng" dirty="0"/>
              <a:t>Wisconsin</a:t>
            </a:r>
            <a:r>
              <a:rPr lang="en-US" sz="3000" dirty="0"/>
              <a:t>: n/c to 2016, ‘23, ‘28; 2020 VMT and VPOP, age distributions; I/M inputs</a:t>
            </a:r>
          </a:p>
          <a:p>
            <a:r>
              <a:rPr lang="en-US" sz="3000" u="sng" dirty="0"/>
              <a:t>Louisville area</a:t>
            </a:r>
            <a:r>
              <a:rPr lang="en-US" sz="3000" dirty="0"/>
              <a:t>: 2016 county total VMT; ’20, ’23, ‘28 VMT; speed distributions and urban/rural road type splits</a:t>
            </a:r>
            <a:endParaRPr lang="en-US" sz="3000" b="1" dirty="0">
              <a:solidFill>
                <a:srgbClr val="4573C5"/>
              </a:solidFill>
            </a:endParaRPr>
          </a:p>
          <a:p>
            <a:endParaRPr lang="en-US" dirty="0"/>
          </a:p>
        </p:txBody>
      </p:sp>
      <p:sp>
        <p:nvSpPr>
          <p:cNvPr id="4" name="Slide Number Placeholder 3">
            <a:extLst>
              <a:ext uri="{FF2B5EF4-FFF2-40B4-BE49-F238E27FC236}">
                <a16:creationId xmlns:a16="http://schemas.microsoft.com/office/drawing/2014/main" id="{E96067E6-CAAC-4ADE-9A09-5D96F88B1C48}"/>
              </a:ext>
            </a:extLst>
          </p:cNvPr>
          <p:cNvSpPr>
            <a:spLocks noGrp="1"/>
          </p:cNvSpPr>
          <p:nvPr>
            <p:ph type="sldNum" sz="quarter" idx="12"/>
          </p:nvPr>
        </p:nvSpPr>
        <p:spPr/>
        <p:txBody>
          <a:bodyPr/>
          <a:lstStyle/>
          <a:p>
            <a:fld id="{61C894BD-DCE2-4A96-A9AF-225BBEAC2A40}" type="slidenum">
              <a:rPr lang="en-US" smtClean="0"/>
              <a:pPr/>
              <a:t>35</a:t>
            </a:fld>
            <a:endParaRPr lang="en-US"/>
          </a:p>
        </p:txBody>
      </p:sp>
      <p:sp>
        <p:nvSpPr>
          <p:cNvPr id="5" name="Title 4">
            <a:extLst>
              <a:ext uri="{FF2B5EF4-FFF2-40B4-BE49-F238E27FC236}">
                <a16:creationId xmlns:a16="http://schemas.microsoft.com/office/drawing/2014/main" id="{AD95AACD-66C4-4CD1-A111-1A5D40A47610}"/>
              </a:ext>
            </a:extLst>
          </p:cNvPr>
          <p:cNvSpPr>
            <a:spLocks noGrp="1"/>
          </p:cNvSpPr>
          <p:nvPr>
            <p:ph type="title"/>
          </p:nvPr>
        </p:nvSpPr>
        <p:spPr>
          <a:xfrm>
            <a:off x="457200" y="304800"/>
            <a:ext cx="7620000" cy="1066800"/>
          </a:xfrm>
        </p:spPr>
        <p:txBody>
          <a:bodyPr>
            <a:normAutofit/>
          </a:bodyPr>
          <a:lstStyle/>
          <a:p>
            <a:r>
              <a:rPr lang="en-US" sz="3400" dirty="0"/>
              <a:t>New Onroad Input Data for 2016v1 </a:t>
            </a:r>
          </a:p>
        </p:txBody>
      </p:sp>
    </p:spTree>
    <p:extLst>
      <p:ext uri="{BB962C8B-B14F-4D97-AF65-F5344CB8AC3E}">
        <p14:creationId xmlns:p14="http://schemas.microsoft.com/office/powerpoint/2010/main" val="4200775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DE3FCB4-EBED-4F28-B868-15754FAE3A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856692"/>
            <a:ext cx="7775270" cy="6008164"/>
          </a:xfrm>
        </p:spPr>
      </p:pic>
      <p:sp>
        <p:nvSpPr>
          <p:cNvPr id="4" name="Slide Number Placeholder 3">
            <a:extLst>
              <a:ext uri="{FF2B5EF4-FFF2-40B4-BE49-F238E27FC236}">
                <a16:creationId xmlns:a16="http://schemas.microsoft.com/office/drawing/2014/main" id="{7527A19E-082A-42DD-A6C6-E98EA6F7758E}"/>
              </a:ext>
            </a:extLst>
          </p:cNvPr>
          <p:cNvSpPr>
            <a:spLocks noGrp="1"/>
          </p:cNvSpPr>
          <p:nvPr>
            <p:ph type="sldNum" sz="quarter" idx="12"/>
          </p:nvPr>
        </p:nvSpPr>
        <p:spPr/>
        <p:txBody>
          <a:bodyPr/>
          <a:lstStyle/>
          <a:p>
            <a:fld id="{61C894BD-DCE2-4A96-A9AF-225BBEAC2A40}" type="slidenum">
              <a:rPr lang="en-US" smtClean="0"/>
              <a:pPr/>
              <a:t>36</a:t>
            </a:fld>
            <a:endParaRPr lang="en-US"/>
          </a:p>
        </p:txBody>
      </p:sp>
      <p:sp>
        <p:nvSpPr>
          <p:cNvPr id="9" name="Title 8">
            <a:extLst>
              <a:ext uri="{FF2B5EF4-FFF2-40B4-BE49-F238E27FC236}">
                <a16:creationId xmlns:a16="http://schemas.microsoft.com/office/drawing/2014/main" id="{53E780FC-096C-4448-B3CC-D1368D624685}"/>
              </a:ext>
            </a:extLst>
          </p:cNvPr>
          <p:cNvSpPr>
            <a:spLocks noGrp="1"/>
          </p:cNvSpPr>
          <p:nvPr>
            <p:ph type="title"/>
          </p:nvPr>
        </p:nvSpPr>
        <p:spPr>
          <a:xfrm>
            <a:off x="835330" y="0"/>
            <a:ext cx="8001000" cy="1066800"/>
          </a:xfrm>
        </p:spPr>
        <p:txBody>
          <a:bodyPr>
            <a:normAutofit fontScale="90000"/>
          </a:bodyPr>
          <a:lstStyle/>
          <a:p>
            <a:r>
              <a:rPr lang="en-US" dirty="0"/>
              <a:t>2016v1 Representative Counties</a:t>
            </a:r>
          </a:p>
        </p:txBody>
      </p:sp>
      <p:sp>
        <p:nvSpPr>
          <p:cNvPr id="10" name="TextBox 9">
            <a:extLst>
              <a:ext uri="{FF2B5EF4-FFF2-40B4-BE49-F238E27FC236}">
                <a16:creationId xmlns:a16="http://schemas.microsoft.com/office/drawing/2014/main" id="{CA90088B-D02C-4100-B117-DE0CB0E1B35B}"/>
              </a:ext>
            </a:extLst>
          </p:cNvPr>
          <p:cNvSpPr txBox="1"/>
          <p:nvPr/>
        </p:nvSpPr>
        <p:spPr>
          <a:xfrm>
            <a:off x="533400" y="6221178"/>
            <a:ext cx="4628190" cy="369332"/>
          </a:xfrm>
          <a:prstGeom prst="rect">
            <a:avLst/>
          </a:prstGeom>
          <a:noFill/>
        </p:spPr>
        <p:txBody>
          <a:bodyPr wrap="none" rtlCol="0">
            <a:spAutoFit/>
          </a:bodyPr>
          <a:lstStyle/>
          <a:p>
            <a:r>
              <a:rPr lang="en-US" dirty="0"/>
              <a:t>315 representative counties for 2016v1</a:t>
            </a:r>
          </a:p>
        </p:txBody>
      </p:sp>
    </p:spTree>
    <p:extLst>
      <p:ext uri="{BB962C8B-B14F-4D97-AF65-F5344CB8AC3E}">
        <p14:creationId xmlns:p14="http://schemas.microsoft.com/office/powerpoint/2010/main" val="2486146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B672FF-0D26-431F-A689-E681C30C66E1}"/>
              </a:ext>
            </a:extLst>
          </p:cNvPr>
          <p:cNvSpPr>
            <a:spLocks noGrp="1"/>
          </p:cNvSpPr>
          <p:nvPr>
            <p:ph type="sldNum" sz="quarter" idx="12"/>
          </p:nvPr>
        </p:nvSpPr>
        <p:spPr/>
        <p:txBody>
          <a:bodyPr/>
          <a:lstStyle/>
          <a:p>
            <a:fld id="{61C894BD-DCE2-4A96-A9AF-225BBEAC2A40}" type="slidenum">
              <a:rPr lang="en-US" smtClean="0"/>
              <a:pPr/>
              <a:t>37</a:t>
            </a:fld>
            <a:endParaRPr lang="en-US"/>
          </a:p>
        </p:txBody>
      </p:sp>
      <p:sp>
        <p:nvSpPr>
          <p:cNvPr id="4" name="Title 3">
            <a:extLst>
              <a:ext uri="{FF2B5EF4-FFF2-40B4-BE49-F238E27FC236}">
                <a16:creationId xmlns:a16="http://schemas.microsoft.com/office/drawing/2014/main" id="{C1FD9162-8B25-4AF9-B00E-093C133ACA33}"/>
              </a:ext>
            </a:extLst>
          </p:cNvPr>
          <p:cNvSpPr>
            <a:spLocks noGrp="1"/>
          </p:cNvSpPr>
          <p:nvPr>
            <p:ph type="title"/>
          </p:nvPr>
        </p:nvSpPr>
        <p:spPr/>
        <p:txBody>
          <a:bodyPr>
            <a:normAutofit fontScale="90000"/>
          </a:bodyPr>
          <a:lstStyle/>
          <a:p>
            <a:r>
              <a:rPr lang="en-US" dirty="0"/>
              <a:t>Default 2016 age distributions</a:t>
            </a:r>
            <a:br>
              <a:rPr lang="en-US" dirty="0"/>
            </a:br>
            <a:r>
              <a:rPr lang="en-US" dirty="0"/>
              <a:t>Nationwide average</a:t>
            </a:r>
          </a:p>
        </p:txBody>
      </p:sp>
      <p:pic>
        <p:nvPicPr>
          <p:cNvPr id="5" name="Content Placeholder 4">
            <a:extLst>
              <a:ext uri="{FF2B5EF4-FFF2-40B4-BE49-F238E27FC236}">
                <a16:creationId xmlns:a16="http://schemas.microsoft.com/office/drawing/2014/main" id="{47A4F520-5E26-4025-B8C1-1A743FDE9125}"/>
              </a:ext>
            </a:extLst>
          </p:cNvPr>
          <p:cNvPicPr>
            <a:picLocks noGrp="1" noChangeAspect="1"/>
          </p:cNvPicPr>
          <p:nvPr>
            <p:ph idx="1"/>
          </p:nvPr>
        </p:nvPicPr>
        <p:blipFill>
          <a:blip r:embed="rId2"/>
          <a:stretch>
            <a:fillRect/>
          </a:stretch>
        </p:blipFill>
        <p:spPr>
          <a:xfrm>
            <a:off x="348438" y="2590800"/>
            <a:ext cx="4252300" cy="3580885"/>
          </a:xfrm>
          <a:prstGeom prst="rect">
            <a:avLst/>
          </a:prstGeom>
        </p:spPr>
      </p:pic>
      <p:pic>
        <p:nvPicPr>
          <p:cNvPr id="6" name="Picture 5">
            <a:extLst>
              <a:ext uri="{FF2B5EF4-FFF2-40B4-BE49-F238E27FC236}">
                <a16:creationId xmlns:a16="http://schemas.microsoft.com/office/drawing/2014/main" id="{A89F37B2-4253-4420-8B69-B4BDD1DC58CA}"/>
              </a:ext>
            </a:extLst>
          </p:cNvPr>
          <p:cNvPicPr>
            <a:picLocks noChangeAspect="1"/>
          </p:cNvPicPr>
          <p:nvPr/>
        </p:nvPicPr>
        <p:blipFill>
          <a:blip r:embed="rId3"/>
          <a:stretch>
            <a:fillRect/>
          </a:stretch>
        </p:blipFill>
        <p:spPr>
          <a:xfrm>
            <a:off x="4758859" y="2651957"/>
            <a:ext cx="4107050" cy="3458569"/>
          </a:xfrm>
          <a:prstGeom prst="rect">
            <a:avLst/>
          </a:prstGeom>
        </p:spPr>
      </p:pic>
      <p:sp>
        <p:nvSpPr>
          <p:cNvPr id="7" name="TextBox 6">
            <a:extLst>
              <a:ext uri="{FF2B5EF4-FFF2-40B4-BE49-F238E27FC236}">
                <a16:creationId xmlns:a16="http://schemas.microsoft.com/office/drawing/2014/main" id="{4EA5077B-12C2-4F6D-8064-1A7425424A46}"/>
              </a:ext>
            </a:extLst>
          </p:cNvPr>
          <p:cNvSpPr txBox="1"/>
          <p:nvPr/>
        </p:nvSpPr>
        <p:spPr>
          <a:xfrm>
            <a:off x="841731" y="1905000"/>
            <a:ext cx="3265714" cy="461665"/>
          </a:xfrm>
          <a:prstGeom prst="rect">
            <a:avLst/>
          </a:prstGeom>
          <a:noFill/>
        </p:spPr>
        <p:txBody>
          <a:bodyPr wrap="square" rtlCol="0">
            <a:spAutoFit/>
          </a:bodyPr>
          <a:lstStyle/>
          <a:p>
            <a:r>
              <a:rPr lang="en-US" sz="2400" dirty="0"/>
              <a:t>21 – Passenger Car</a:t>
            </a:r>
          </a:p>
        </p:txBody>
      </p:sp>
      <p:sp>
        <p:nvSpPr>
          <p:cNvPr id="8" name="TextBox 7">
            <a:extLst>
              <a:ext uri="{FF2B5EF4-FFF2-40B4-BE49-F238E27FC236}">
                <a16:creationId xmlns:a16="http://schemas.microsoft.com/office/drawing/2014/main" id="{0E238C47-301B-4311-8A26-AC36165BF437}"/>
              </a:ext>
            </a:extLst>
          </p:cNvPr>
          <p:cNvSpPr txBox="1"/>
          <p:nvPr/>
        </p:nvSpPr>
        <p:spPr>
          <a:xfrm>
            <a:off x="5208309" y="1905000"/>
            <a:ext cx="3657600" cy="461665"/>
          </a:xfrm>
          <a:prstGeom prst="rect">
            <a:avLst/>
          </a:prstGeom>
          <a:noFill/>
        </p:spPr>
        <p:txBody>
          <a:bodyPr wrap="square" rtlCol="0">
            <a:spAutoFit/>
          </a:bodyPr>
          <a:lstStyle/>
          <a:p>
            <a:r>
              <a:rPr lang="en-US" sz="2400" dirty="0"/>
              <a:t>31 – Passenger Truck</a:t>
            </a:r>
          </a:p>
        </p:txBody>
      </p:sp>
      <p:sp>
        <p:nvSpPr>
          <p:cNvPr id="9" name="TextBox 8">
            <a:extLst>
              <a:ext uri="{FF2B5EF4-FFF2-40B4-BE49-F238E27FC236}">
                <a16:creationId xmlns:a16="http://schemas.microsoft.com/office/drawing/2014/main" id="{3B69954F-580B-4056-85CC-D07CF9478B8C}"/>
              </a:ext>
            </a:extLst>
          </p:cNvPr>
          <p:cNvSpPr txBox="1"/>
          <p:nvPr/>
        </p:nvSpPr>
        <p:spPr>
          <a:xfrm>
            <a:off x="1524000" y="4952694"/>
            <a:ext cx="2362200" cy="369332"/>
          </a:xfrm>
          <a:prstGeom prst="rect">
            <a:avLst/>
          </a:prstGeom>
          <a:noFill/>
        </p:spPr>
        <p:txBody>
          <a:bodyPr wrap="square" rtlCol="0">
            <a:spAutoFit/>
          </a:bodyPr>
          <a:lstStyle/>
          <a:p>
            <a:r>
              <a:rPr lang="en-US" dirty="0"/>
              <a:t>Age  (Years Old)</a:t>
            </a:r>
          </a:p>
        </p:txBody>
      </p:sp>
      <p:sp>
        <p:nvSpPr>
          <p:cNvPr id="10" name="TextBox 9">
            <a:extLst>
              <a:ext uri="{FF2B5EF4-FFF2-40B4-BE49-F238E27FC236}">
                <a16:creationId xmlns:a16="http://schemas.microsoft.com/office/drawing/2014/main" id="{1615A894-7617-4C3E-AEE2-A075B9B2AABA}"/>
              </a:ext>
            </a:extLst>
          </p:cNvPr>
          <p:cNvSpPr txBox="1"/>
          <p:nvPr/>
        </p:nvSpPr>
        <p:spPr>
          <a:xfrm>
            <a:off x="5909375" y="4952694"/>
            <a:ext cx="2362200" cy="369332"/>
          </a:xfrm>
          <a:prstGeom prst="rect">
            <a:avLst/>
          </a:prstGeom>
          <a:noFill/>
        </p:spPr>
        <p:txBody>
          <a:bodyPr wrap="square" rtlCol="0">
            <a:spAutoFit/>
          </a:bodyPr>
          <a:lstStyle/>
          <a:p>
            <a:r>
              <a:rPr lang="en-US" dirty="0"/>
              <a:t>Age  (Years Old)</a:t>
            </a:r>
          </a:p>
        </p:txBody>
      </p:sp>
      <p:sp>
        <p:nvSpPr>
          <p:cNvPr id="2" name="TextBox 1">
            <a:extLst>
              <a:ext uri="{FF2B5EF4-FFF2-40B4-BE49-F238E27FC236}">
                <a16:creationId xmlns:a16="http://schemas.microsoft.com/office/drawing/2014/main" id="{21C40C27-6857-4AE2-8A08-F912EF843A40}"/>
              </a:ext>
            </a:extLst>
          </p:cNvPr>
          <p:cNvSpPr txBox="1"/>
          <p:nvPr/>
        </p:nvSpPr>
        <p:spPr>
          <a:xfrm>
            <a:off x="3228364" y="6284441"/>
            <a:ext cx="5703806" cy="369332"/>
          </a:xfrm>
          <a:prstGeom prst="rect">
            <a:avLst/>
          </a:prstGeom>
          <a:noFill/>
        </p:spPr>
        <p:txBody>
          <a:bodyPr wrap="none" rtlCol="0">
            <a:spAutoFit/>
          </a:bodyPr>
          <a:lstStyle/>
          <a:p>
            <a:r>
              <a:rPr lang="en-US" dirty="0"/>
              <a:t>CRC A-115 methods updated with 2017 NEI data</a:t>
            </a:r>
          </a:p>
        </p:txBody>
      </p:sp>
    </p:spTree>
    <p:extLst>
      <p:ext uri="{BB962C8B-B14F-4D97-AF65-F5344CB8AC3E}">
        <p14:creationId xmlns:p14="http://schemas.microsoft.com/office/powerpoint/2010/main" val="729090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40494-CA88-447B-A544-8C4E83D2E59D}"/>
              </a:ext>
            </a:extLst>
          </p:cNvPr>
          <p:cNvSpPr>
            <a:spLocks noGrp="1"/>
          </p:cNvSpPr>
          <p:nvPr>
            <p:ph type="sldNum" sz="quarter" idx="12"/>
          </p:nvPr>
        </p:nvSpPr>
        <p:spPr/>
        <p:txBody>
          <a:bodyPr/>
          <a:lstStyle/>
          <a:p>
            <a:fld id="{61C894BD-DCE2-4A96-A9AF-225BBEAC2A40}" type="slidenum">
              <a:rPr lang="en-US" smtClean="0"/>
              <a:pPr/>
              <a:t>38</a:t>
            </a:fld>
            <a:endParaRPr lang="en-US"/>
          </a:p>
        </p:txBody>
      </p:sp>
      <p:sp>
        <p:nvSpPr>
          <p:cNvPr id="5" name="Title 4">
            <a:extLst>
              <a:ext uri="{FF2B5EF4-FFF2-40B4-BE49-F238E27FC236}">
                <a16:creationId xmlns:a16="http://schemas.microsoft.com/office/drawing/2014/main" id="{BAD970DD-1624-4376-908C-DC7DDFDA15B8}"/>
              </a:ext>
            </a:extLst>
          </p:cNvPr>
          <p:cNvSpPr>
            <a:spLocks noGrp="1"/>
          </p:cNvSpPr>
          <p:nvPr>
            <p:ph type="title"/>
          </p:nvPr>
        </p:nvSpPr>
        <p:spPr/>
        <p:txBody>
          <a:bodyPr>
            <a:normAutofit fontScale="90000"/>
          </a:bodyPr>
          <a:lstStyle/>
          <a:p>
            <a:r>
              <a:rPr lang="en-US" dirty="0"/>
              <a:t>12km Gridded 2016v1 Onroad NOx Emissions</a:t>
            </a:r>
          </a:p>
        </p:txBody>
      </p:sp>
      <p:pic>
        <p:nvPicPr>
          <p:cNvPr id="7" name="Content Placeholder 6">
            <a:extLst>
              <a:ext uri="{FF2B5EF4-FFF2-40B4-BE49-F238E27FC236}">
                <a16:creationId xmlns:a16="http://schemas.microsoft.com/office/drawing/2014/main" id="{22E24AB7-4A0A-423E-A343-AECB31A697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96" y="1488286"/>
            <a:ext cx="8648156" cy="5102224"/>
          </a:xfrm>
        </p:spPr>
      </p:pic>
    </p:spTree>
    <p:extLst>
      <p:ext uri="{BB962C8B-B14F-4D97-AF65-F5344CB8AC3E}">
        <p14:creationId xmlns:p14="http://schemas.microsoft.com/office/powerpoint/2010/main" val="1073806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348C9AC-D9DD-4673-A620-54858CF7BD3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4581" y="1295400"/>
            <a:ext cx="8412691" cy="4926810"/>
          </a:xfrm>
        </p:spPr>
      </p:pic>
      <p:sp>
        <p:nvSpPr>
          <p:cNvPr id="3" name="Slide Number Placeholder 2">
            <a:extLst>
              <a:ext uri="{FF2B5EF4-FFF2-40B4-BE49-F238E27FC236}">
                <a16:creationId xmlns:a16="http://schemas.microsoft.com/office/drawing/2014/main" id="{3C98B921-B39B-493B-B1EF-BF453DB80770}"/>
              </a:ext>
            </a:extLst>
          </p:cNvPr>
          <p:cNvSpPr>
            <a:spLocks noGrp="1"/>
          </p:cNvSpPr>
          <p:nvPr>
            <p:ph type="sldNum" sz="quarter" idx="12"/>
          </p:nvPr>
        </p:nvSpPr>
        <p:spPr/>
        <p:txBody>
          <a:bodyPr/>
          <a:lstStyle/>
          <a:p>
            <a:fld id="{61C894BD-DCE2-4A96-A9AF-225BBEAC2A40}" type="slidenum">
              <a:rPr lang="en-US" smtClean="0"/>
              <a:pPr/>
              <a:t>39</a:t>
            </a:fld>
            <a:endParaRPr lang="en-US"/>
          </a:p>
        </p:txBody>
      </p:sp>
      <p:sp>
        <p:nvSpPr>
          <p:cNvPr id="4" name="Title 3">
            <a:extLst>
              <a:ext uri="{FF2B5EF4-FFF2-40B4-BE49-F238E27FC236}">
                <a16:creationId xmlns:a16="http://schemas.microsoft.com/office/drawing/2014/main" id="{F9D03028-54B6-4343-8178-093FBD779491}"/>
              </a:ext>
            </a:extLst>
          </p:cNvPr>
          <p:cNvSpPr>
            <a:spLocks noGrp="1"/>
          </p:cNvSpPr>
          <p:nvPr>
            <p:ph type="title"/>
          </p:nvPr>
        </p:nvSpPr>
        <p:spPr/>
        <p:txBody>
          <a:bodyPr/>
          <a:lstStyle/>
          <a:p>
            <a:r>
              <a:rPr lang="en-US" dirty="0"/>
              <a:t>Gridded Onroad NOx v1-beta</a:t>
            </a:r>
          </a:p>
        </p:txBody>
      </p:sp>
      <p:sp>
        <p:nvSpPr>
          <p:cNvPr id="7" name="TextBox 6">
            <a:extLst>
              <a:ext uri="{FF2B5EF4-FFF2-40B4-BE49-F238E27FC236}">
                <a16:creationId xmlns:a16="http://schemas.microsoft.com/office/drawing/2014/main" id="{214DD9A9-CA18-4F45-B23C-54627D63486B}"/>
              </a:ext>
            </a:extLst>
          </p:cNvPr>
          <p:cNvSpPr txBox="1"/>
          <p:nvPr/>
        </p:nvSpPr>
        <p:spPr>
          <a:xfrm>
            <a:off x="3062089" y="6348628"/>
            <a:ext cx="5585183" cy="369332"/>
          </a:xfrm>
          <a:prstGeom prst="rect">
            <a:avLst/>
          </a:prstGeom>
          <a:noFill/>
        </p:spPr>
        <p:txBody>
          <a:bodyPr wrap="none" rtlCol="0">
            <a:spAutoFit/>
          </a:bodyPr>
          <a:lstStyle/>
          <a:p>
            <a:r>
              <a:rPr lang="en-US" dirty="0"/>
              <a:t>Decreases in hoteling along interstates are clear</a:t>
            </a:r>
          </a:p>
        </p:txBody>
      </p:sp>
    </p:spTree>
    <p:extLst>
      <p:ext uri="{BB962C8B-B14F-4D97-AF65-F5344CB8AC3E}">
        <p14:creationId xmlns:p14="http://schemas.microsoft.com/office/powerpoint/2010/main" val="2433026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4</a:t>
            </a:fld>
            <a:endParaRPr lang="en-US"/>
          </a:p>
        </p:txBody>
      </p:sp>
      <p:sp>
        <p:nvSpPr>
          <p:cNvPr id="5" name="Title 4"/>
          <p:cNvSpPr>
            <a:spLocks noGrp="1"/>
          </p:cNvSpPr>
          <p:nvPr>
            <p:ph type="title"/>
          </p:nvPr>
        </p:nvSpPr>
        <p:spPr>
          <a:xfrm>
            <a:off x="417672" y="140407"/>
            <a:ext cx="8229600" cy="1143000"/>
          </a:xfrm>
        </p:spPr>
        <p:txBody>
          <a:bodyPr/>
          <a:lstStyle/>
          <a:p>
            <a:r>
              <a:rPr lang="en-US" dirty="0"/>
              <a:t>2016 EMP Schedule</a:t>
            </a:r>
          </a:p>
        </p:txBody>
      </p:sp>
      <p:sp>
        <p:nvSpPr>
          <p:cNvPr id="7" name="Content Placeholder 1">
            <a:extLst>
              <a:ext uri="{FF2B5EF4-FFF2-40B4-BE49-F238E27FC236}">
                <a16:creationId xmlns:a16="http://schemas.microsoft.com/office/drawing/2014/main" id="{65C5193A-505E-D94D-AAE1-E1692FB3AE77}"/>
              </a:ext>
            </a:extLst>
          </p:cNvPr>
          <p:cNvSpPr>
            <a:spLocks noGrp="1"/>
          </p:cNvSpPr>
          <p:nvPr>
            <p:ph idx="1"/>
          </p:nvPr>
        </p:nvSpPr>
        <p:spPr>
          <a:xfrm>
            <a:off x="394769" y="1143000"/>
            <a:ext cx="8421528" cy="5105400"/>
          </a:xfrm>
        </p:spPr>
        <p:txBody>
          <a:bodyPr>
            <a:normAutofit lnSpcReduction="10000"/>
          </a:bodyPr>
          <a:lstStyle/>
          <a:p>
            <a:r>
              <a:rPr lang="en-US" sz="2600" dirty="0"/>
              <a:t>Several versions of 2016 platform will be developed</a:t>
            </a:r>
          </a:p>
          <a:p>
            <a:pPr lvl="1">
              <a:lnSpc>
                <a:spcPct val="90000"/>
              </a:lnSpc>
              <a:spcBef>
                <a:spcPts val="400"/>
              </a:spcBef>
              <a:spcAft>
                <a:spcPts val="600"/>
              </a:spcAft>
              <a:buSzPts val="1954"/>
            </a:pPr>
            <a:r>
              <a:rPr lang="en-US" sz="2200" b="1" u="sng" dirty="0"/>
              <a:t>Alpha</a:t>
            </a:r>
            <a:r>
              <a:rPr lang="en-US" sz="2200" dirty="0"/>
              <a:t>: </a:t>
            </a:r>
            <a:r>
              <a:rPr lang="en-US" sz="2200" i="1" dirty="0">
                <a:solidFill>
                  <a:schemeClr val="dk1"/>
                </a:solidFill>
                <a:ea typeface="Rambla"/>
                <a:cs typeface="Rambla"/>
                <a:sym typeface="Rambla"/>
              </a:rPr>
              <a:t>preliminary</a:t>
            </a:r>
            <a:r>
              <a:rPr lang="en-US" sz="2200" dirty="0">
                <a:solidFill>
                  <a:schemeClr val="dk1"/>
                </a:solidFill>
                <a:ea typeface="Rambla"/>
                <a:cs typeface="Rambla"/>
                <a:sym typeface="Rambla"/>
              </a:rPr>
              <a:t> version based on 2014NEIv2 for some and 2016 for other key sectors </a:t>
            </a:r>
            <a:r>
              <a:rPr lang="en-US" sz="2400" dirty="0">
                <a:solidFill>
                  <a:schemeClr val="dk1"/>
                </a:solidFill>
                <a:ea typeface="Rambla"/>
                <a:cs typeface="Rambla"/>
                <a:sym typeface="Rambla"/>
              </a:rPr>
              <a:t>(released Spring, 2018)</a:t>
            </a:r>
            <a:endParaRPr lang="en-US" sz="2200" dirty="0">
              <a:solidFill>
                <a:schemeClr val="dk1"/>
              </a:solidFill>
              <a:ea typeface="Rambla"/>
              <a:cs typeface="Rambla"/>
              <a:sym typeface="Rambla"/>
            </a:endParaRPr>
          </a:p>
          <a:p>
            <a:pPr lvl="2">
              <a:lnSpc>
                <a:spcPct val="90000"/>
              </a:lnSpc>
              <a:spcBef>
                <a:spcPts val="400"/>
              </a:spcBef>
              <a:spcAft>
                <a:spcPts val="300"/>
              </a:spcAft>
              <a:buSzPts val="1954"/>
            </a:pPr>
            <a:r>
              <a:rPr lang="en-US" sz="2000" dirty="0">
                <a:solidFill>
                  <a:schemeClr val="dk1"/>
                </a:solidFill>
                <a:ea typeface="Rambla"/>
                <a:cs typeface="Rambla"/>
                <a:sym typeface="Rambla"/>
              </a:rPr>
              <a:t>For initial testing of 2016 model runs</a:t>
            </a:r>
          </a:p>
          <a:p>
            <a:pPr lvl="2">
              <a:lnSpc>
                <a:spcPct val="90000"/>
              </a:lnSpc>
              <a:spcBef>
                <a:spcPts val="400"/>
              </a:spcBef>
              <a:spcAft>
                <a:spcPts val="300"/>
              </a:spcAft>
              <a:buSzPts val="1954"/>
            </a:pPr>
            <a:r>
              <a:rPr lang="en-US" sz="2000" dirty="0"/>
              <a:t>Compatible versions of 2014 and 2015 were also released</a:t>
            </a:r>
          </a:p>
          <a:p>
            <a:pPr lvl="2">
              <a:lnSpc>
                <a:spcPct val="90000"/>
              </a:lnSpc>
              <a:spcBef>
                <a:spcPts val="400"/>
              </a:spcBef>
              <a:spcAft>
                <a:spcPts val="300"/>
              </a:spcAft>
              <a:buSzPts val="1954"/>
            </a:pPr>
            <a:r>
              <a:rPr lang="en-US" sz="2000" dirty="0">
                <a:hlinkClick r:id="rId2"/>
              </a:rPr>
              <a:t>https://www.epa.gov/air-emissions-modeling/2014-2016-version-7-air-emissions-modeling-platforms</a:t>
            </a:r>
            <a:r>
              <a:rPr lang="en-US" sz="2000" dirty="0"/>
              <a:t>  </a:t>
            </a:r>
          </a:p>
          <a:p>
            <a:pPr lvl="1">
              <a:spcBef>
                <a:spcPts val="400"/>
              </a:spcBef>
              <a:spcAft>
                <a:spcPts val="300"/>
              </a:spcAft>
            </a:pPr>
            <a:r>
              <a:rPr lang="en-US" sz="2200" b="1" u="sng" dirty="0"/>
              <a:t>Beta</a:t>
            </a:r>
            <a:r>
              <a:rPr lang="en-US" sz="2200" dirty="0"/>
              <a:t>: </a:t>
            </a:r>
            <a:r>
              <a:rPr lang="en-US" sz="2200" i="1" dirty="0">
                <a:solidFill>
                  <a:schemeClr val="dk1"/>
                </a:solidFill>
                <a:ea typeface="Rambla"/>
                <a:cs typeface="Rambla"/>
                <a:sym typeface="Rambla"/>
              </a:rPr>
              <a:t>improved </a:t>
            </a:r>
            <a:r>
              <a:rPr lang="en-US" sz="2200" i="1" dirty="0"/>
              <a:t>and/or new </a:t>
            </a:r>
            <a:r>
              <a:rPr lang="en-US" sz="2200" dirty="0">
                <a:solidFill>
                  <a:schemeClr val="dk1"/>
                </a:solidFill>
                <a:ea typeface="Rambla"/>
                <a:cs typeface="Rambla"/>
                <a:sym typeface="Rambla"/>
              </a:rPr>
              <a:t> version of actual 2016 emissions for most sectors (March 2019) and preliminary projected emissions for 2023 and 2028 (to workgroups in April 2019)</a:t>
            </a:r>
            <a:endParaRPr lang="en-US" sz="2200" dirty="0"/>
          </a:p>
          <a:p>
            <a:pPr lvl="1">
              <a:spcBef>
                <a:spcPts val="400"/>
              </a:spcBef>
              <a:spcAft>
                <a:spcPts val="300"/>
              </a:spcAft>
            </a:pPr>
            <a:r>
              <a:rPr lang="en-US" sz="2200" b="1" u="sng" dirty="0"/>
              <a:t>V1.0</a:t>
            </a:r>
            <a:r>
              <a:rPr lang="en-US" sz="2200" dirty="0"/>
              <a:t>: </a:t>
            </a:r>
            <a:r>
              <a:rPr lang="en-US" sz="2200" i="1" dirty="0"/>
              <a:t>fully updated </a:t>
            </a:r>
            <a:r>
              <a:rPr lang="en-US" sz="2200" dirty="0"/>
              <a:t>2016 emissions and complete projected emissions for 2023 and 2028 (October 2019)</a:t>
            </a:r>
          </a:p>
          <a:p>
            <a:pPr lvl="1"/>
            <a:endParaRPr lang="en-US" dirty="0"/>
          </a:p>
        </p:txBody>
      </p:sp>
    </p:spTree>
    <p:extLst>
      <p:ext uri="{BB962C8B-B14F-4D97-AF65-F5344CB8AC3E}">
        <p14:creationId xmlns:p14="http://schemas.microsoft.com/office/powerpoint/2010/main" val="345997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EF21E-A24E-4170-9794-DEECC2705177}"/>
              </a:ext>
            </a:extLst>
          </p:cNvPr>
          <p:cNvSpPr>
            <a:spLocks noGrp="1"/>
          </p:cNvSpPr>
          <p:nvPr>
            <p:ph type="sldNum" sz="quarter" idx="12"/>
          </p:nvPr>
        </p:nvSpPr>
        <p:spPr/>
        <p:txBody>
          <a:bodyPr/>
          <a:lstStyle/>
          <a:p>
            <a:fld id="{61C894BD-DCE2-4A96-A9AF-225BBEAC2A40}" type="slidenum">
              <a:rPr lang="en-US" smtClean="0"/>
              <a:pPr/>
              <a:t>40</a:t>
            </a:fld>
            <a:endParaRPr lang="en-US"/>
          </a:p>
        </p:txBody>
      </p:sp>
      <p:sp>
        <p:nvSpPr>
          <p:cNvPr id="5" name="Title 4">
            <a:extLst>
              <a:ext uri="{FF2B5EF4-FFF2-40B4-BE49-F238E27FC236}">
                <a16:creationId xmlns:a16="http://schemas.microsoft.com/office/drawing/2014/main" id="{C980D31C-FAD2-4DDE-9FEE-5DE0DFAFBEE4}"/>
              </a:ext>
            </a:extLst>
          </p:cNvPr>
          <p:cNvSpPr>
            <a:spLocks noGrp="1"/>
          </p:cNvSpPr>
          <p:nvPr>
            <p:ph type="title"/>
          </p:nvPr>
        </p:nvSpPr>
        <p:spPr/>
        <p:txBody>
          <a:bodyPr>
            <a:noAutofit/>
          </a:bodyPr>
          <a:lstStyle/>
          <a:p>
            <a:r>
              <a:rPr lang="en-US" sz="3600" dirty="0"/>
              <a:t>2016v1 Platform Con. US Onroad Emissions Compared to 2016beta</a:t>
            </a:r>
          </a:p>
        </p:txBody>
      </p:sp>
      <p:graphicFrame>
        <p:nvGraphicFramePr>
          <p:cNvPr id="8" name="Content Placeholder 7">
            <a:extLst>
              <a:ext uri="{FF2B5EF4-FFF2-40B4-BE49-F238E27FC236}">
                <a16:creationId xmlns:a16="http://schemas.microsoft.com/office/drawing/2014/main" id="{63423955-949C-47BD-BFEB-6254099F23A9}"/>
              </a:ext>
            </a:extLst>
          </p:cNvPr>
          <p:cNvGraphicFramePr>
            <a:graphicFrameLocks noGrp="1"/>
          </p:cNvGraphicFramePr>
          <p:nvPr>
            <p:ph idx="1"/>
            <p:extLst/>
          </p:nvPr>
        </p:nvGraphicFramePr>
        <p:xfrm>
          <a:off x="762000" y="1357875"/>
          <a:ext cx="6553200" cy="30908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6C8ABDBE-85FA-4C31-9802-1802A4FCD2FC}"/>
              </a:ext>
            </a:extLst>
          </p:cNvPr>
          <p:cNvGraphicFramePr>
            <a:graphicFrameLocks noGrp="1"/>
          </p:cNvGraphicFramePr>
          <p:nvPr>
            <p:extLst/>
          </p:nvPr>
        </p:nvGraphicFramePr>
        <p:xfrm>
          <a:off x="762000" y="4494457"/>
          <a:ext cx="7162799" cy="2305286"/>
        </p:xfrm>
        <a:graphic>
          <a:graphicData uri="http://schemas.openxmlformats.org/drawingml/2006/table">
            <a:tbl>
              <a:tblPr firstRow="1" bandRow="1">
                <a:tableStyleId>{5C22544A-7EE6-4342-B048-85BDC9FD1C3A}</a:tableStyleId>
              </a:tblPr>
              <a:tblGrid>
                <a:gridCol w="1023257">
                  <a:extLst>
                    <a:ext uri="{9D8B030D-6E8A-4147-A177-3AD203B41FA5}">
                      <a16:colId xmlns:a16="http://schemas.microsoft.com/office/drawing/2014/main" val="697795650"/>
                    </a:ext>
                  </a:extLst>
                </a:gridCol>
                <a:gridCol w="1023257">
                  <a:extLst>
                    <a:ext uri="{9D8B030D-6E8A-4147-A177-3AD203B41FA5}">
                      <a16:colId xmlns:a16="http://schemas.microsoft.com/office/drawing/2014/main" val="2649790261"/>
                    </a:ext>
                  </a:extLst>
                </a:gridCol>
                <a:gridCol w="1023257">
                  <a:extLst>
                    <a:ext uri="{9D8B030D-6E8A-4147-A177-3AD203B41FA5}">
                      <a16:colId xmlns:a16="http://schemas.microsoft.com/office/drawing/2014/main" val="3390580974"/>
                    </a:ext>
                  </a:extLst>
                </a:gridCol>
                <a:gridCol w="1023257">
                  <a:extLst>
                    <a:ext uri="{9D8B030D-6E8A-4147-A177-3AD203B41FA5}">
                      <a16:colId xmlns:a16="http://schemas.microsoft.com/office/drawing/2014/main" val="3117621055"/>
                    </a:ext>
                  </a:extLst>
                </a:gridCol>
                <a:gridCol w="1023257">
                  <a:extLst>
                    <a:ext uri="{9D8B030D-6E8A-4147-A177-3AD203B41FA5}">
                      <a16:colId xmlns:a16="http://schemas.microsoft.com/office/drawing/2014/main" val="3518775720"/>
                    </a:ext>
                  </a:extLst>
                </a:gridCol>
                <a:gridCol w="1023257">
                  <a:extLst>
                    <a:ext uri="{9D8B030D-6E8A-4147-A177-3AD203B41FA5}">
                      <a16:colId xmlns:a16="http://schemas.microsoft.com/office/drawing/2014/main" val="340546577"/>
                    </a:ext>
                  </a:extLst>
                </a:gridCol>
                <a:gridCol w="1023257">
                  <a:extLst>
                    <a:ext uri="{9D8B030D-6E8A-4147-A177-3AD203B41FA5}">
                      <a16:colId xmlns:a16="http://schemas.microsoft.com/office/drawing/2014/main" val="194918309"/>
                    </a:ext>
                  </a:extLst>
                </a:gridCol>
              </a:tblGrid>
              <a:tr h="377576">
                <a:tc>
                  <a:txBody>
                    <a:bodyPr/>
                    <a:lstStyle/>
                    <a:p>
                      <a:pPr algn="l" fontAlgn="b"/>
                      <a:r>
                        <a:rPr lang="en-US" sz="1600" b="0" i="0" u="none" strike="noStrike" dirty="0">
                          <a:solidFill>
                            <a:srgbClr val="000000"/>
                          </a:solidFill>
                          <a:effectLst/>
                          <a:latin typeface="Calibri" panose="020F0502020204030204" pitchFamily="34" charset="0"/>
                        </a:rPr>
                        <a:t>poll</a:t>
                      </a: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2016v1</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2023v1</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2028v1</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2016v1/ 2016beta</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2023v1/ 2023beta</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2028v1/ 2028beta</a:t>
                      </a:r>
                      <a:endParaRPr lang="en-US"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71090733"/>
                  </a:ext>
                </a:extLst>
              </a:tr>
              <a:tr h="301226">
                <a:tc>
                  <a:txBody>
                    <a:bodyPr/>
                    <a:lstStyle/>
                    <a:p>
                      <a:pPr algn="l" fontAlgn="b"/>
                      <a:r>
                        <a:rPr lang="en-US" sz="1600" b="0" i="0" u="none" strike="noStrike">
                          <a:solidFill>
                            <a:srgbClr val="000000"/>
                          </a:solidFill>
                          <a:effectLst/>
                          <a:latin typeface="Calibri" panose="020F0502020204030204" pitchFamily="34" charset="0"/>
                        </a:rPr>
                        <a:t>CO</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19,889,617</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13,773,993</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10,308,234</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0.97</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0.99</a:t>
                      </a:r>
                    </a:p>
                  </a:txBody>
                  <a:tcPr marL="7620" marR="7620" marT="7620" marB="0" anchor="b"/>
                </a:tc>
                <a:extLst>
                  <a:ext uri="{0D108BD9-81ED-4DB2-BD59-A6C34878D82A}">
                    <a16:rowId xmlns:a16="http://schemas.microsoft.com/office/drawing/2014/main" val="621280195"/>
                  </a:ext>
                </a:extLst>
              </a:tr>
              <a:tr h="225533">
                <a:tc>
                  <a:txBody>
                    <a:bodyPr/>
                    <a:lstStyle/>
                    <a:p>
                      <a:pPr algn="l" fontAlgn="b"/>
                      <a:r>
                        <a:rPr lang="en-US" sz="1600" b="0" i="0" u="none" strike="noStrike">
                          <a:solidFill>
                            <a:srgbClr val="000000"/>
                          </a:solidFill>
                          <a:effectLst/>
                          <a:latin typeface="Calibri" panose="020F0502020204030204" pitchFamily="34" charset="0"/>
                        </a:rPr>
                        <a:t>NH3</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100,318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89,285</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87,913</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1.02</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1.05</a:t>
                      </a:r>
                    </a:p>
                  </a:txBody>
                  <a:tcPr marL="7620" marR="7620" marT="7620" marB="0" anchor="b"/>
                </a:tc>
                <a:extLst>
                  <a:ext uri="{0D108BD9-81ED-4DB2-BD59-A6C34878D82A}">
                    <a16:rowId xmlns:a16="http://schemas.microsoft.com/office/drawing/2014/main" val="1890978988"/>
                  </a:ext>
                </a:extLst>
              </a:tr>
              <a:tr h="225533">
                <a:tc>
                  <a:txBody>
                    <a:bodyPr/>
                    <a:lstStyle/>
                    <a:p>
                      <a:pPr algn="l" fontAlgn="b"/>
                      <a:r>
                        <a:rPr lang="en-US" sz="1600" b="0" i="0" u="none" strike="noStrike">
                          <a:solidFill>
                            <a:srgbClr val="000000"/>
                          </a:solidFill>
                          <a:effectLst/>
                          <a:latin typeface="Calibri" panose="020F0502020204030204" pitchFamily="34" charset="0"/>
                        </a:rPr>
                        <a:t>NOX</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3,630,548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1,750,937</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1,246,019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0.89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0.90</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0.92</a:t>
                      </a:r>
                    </a:p>
                  </a:txBody>
                  <a:tcPr marL="7620" marR="7620" marT="7620" marB="0" anchor="b"/>
                </a:tc>
                <a:extLst>
                  <a:ext uri="{0D108BD9-81ED-4DB2-BD59-A6C34878D82A}">
                    <a16:rowId xmlns:a16="http://schemas.microsoft.com/office/drawing/2014/main" val="2341869012"/>
                  </a:ext>
                </a:extLst>
              </a:tr>
              <a:tr h="225533">
                <a:tc>
                  <a:txBody>
                    <a:bodyPr/>
                    <a:lstStyle/>
                    <a:p>
                      <a:pPr algn="l" fontAlgn="b"/>
                      <a:r>
                        <a:rPr lang="en-US" sz="1600" b="0" i="0" u="none" strike="noStrike">
                          <a:solidFill>
                            <a:srgbClr val="000000"/>
                          </a:solidFill>
                          <a:effectLst/>
                          <a:latin typeface="Calibri" panose="020F0502020204030204" pitchFamily="34" charset="0"/>
                        </a:rPr>
                        <a:t>PM10-PRI</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239,997</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199,979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189,838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0.88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0.89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0.90</a:t>
                      </a:r>
                    </a:p>
                  </a:txBody>
                  <a:tcPr marL="7620" marR="7620" marT="7620" marB="0" anchor="b"/>
                </a:tc>
                <a:extLst>
                  <a:ext uri="{0D108BD9-81ED-4DB2-BD59-A6C34878D82A}">
                    <a16:rowId xmlns:a16="http://schemas.microsoft.com/office/drawing/2014/main" val="1153631008"/>
                  </a:ext>
                </a:extLst>
              </a:tr>
              <a:tr h="225533">
                <a:tc>
                  <a:txBody>
                    <a:bodyPr/>
                    <a:lstStyle/>
                    <a:p>
                      <a:pPr algn="l" fontAlgn="b"/>
                      <a:r>
                        <a:rPr lang="en-US" sz="1600" b="0" i="0" u="none" strike="noStrike">
                          <a:solidFill>
                            <a:srgbClr val="000000"/>
                          </a:solidFill>
                          <a:effectLst/>
                          <a:latin typeface="Calibri" panose="020F0502020204030204" pitchFamily="34" charset="0"/>
                        </a:rPr>
                        <a:t>PM25-PRI</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117,758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72,468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58,925</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0.90</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0.92</a:t>
                      </a:r>
                    </a:p>
                  </a:txBody>
                  <a:tcPr marL="7620" marR="7620" marT="7620" marB="0" anchor="b"/>
                </a:tc>
                <a:tc>
                  <a:txBody>
                    <a:bodyPr/>
                    <a:lstStyle/>
                    <a:p>
                      <a:pPr algn="r" fontAlgn="b"/>
                      <a:r>
                        <a:rPr lang="en-US" sz="1600" b="0" i="0" u="none" strike="noStrike" dirty="0">
                          <a:solidFill>
                            <a:srgbClr val="000000"/>
                          </a:solidFill>
                          <a:effectLst/>
                          <a:latin typeface="Calibri" panose="020F0502020204030204" pitchFamily="34" charset="0"/>
                        </a:rPr>
                        <a:t>0.93</a:t>
                      </a:r>
                    </a:p>
                  </a:txBody>
                  <a:tcPr marL="7620" marR="7620" marT="7620" marB="0" anchor="b"/>
                </a:tc>
                <a:extLst>
                  <a:ext uri="{0D108BD9-81ED-4DB2-BD59-A6C34878D82A}">
                    <a16:rowId xmlns:a16="http://schemas.microsoft.com/office/drawing/2014/main" val="3841956806"/>
                  </a:ext>
                </a:extLst>
              </a:tr>
              <a:tr h="225533">
                <a:tc>
                  <a:txBody>
                    <a:bodyPr/>
                    <a:lstStyle/>
                    <a:p>
                      <a:pPr algn="l" fontAlgn="b"/>
                      <a:r>
                        <a:rPr lang="en-US" sz="1600" b="0" i="0" u="none" strike="noStrike">
                          <a:solidFill>
                            <a:srgbClr val="000000"/>
                          </a:solidFill>
                          <a:effectLst/>
                          <a:latin typeface="Calibri" panose="020F0502020204030204" pitchFamily="34" charset="0"/>
                        </a:rPr>
                        <a:t>SO2</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27,559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12,484</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11,703</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1.00</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1.01</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1.01</a:t>
                      </a:r>
                    </a:p>
                  </a:txBody>
                  <a:tcPr marL="7620" marR="7620" marT="7620" marB="0" anchor="b"/>
                </a:tc>
                <a:extLst>
                  <a:ext uri="{0D108BD9-81ED-4DB2-BD59-A6C34878D82A}">
                    <a16:rowId xmlns:a16="http://schemas.microsoft.com/office/drawing/2014/main" val="1788772381"/>
                  </a:ext>
                </a:extLst>
              </a:tr>
              <a:tr h="225533">
                <a:tc>
                  <a:txBody>
                    <a:bodyPr/>
                    <a:lstStyle/>
                    <a:p>
                      <a:pPr algn="l" fontAlgn="b"/>
                      <a:r>
                        <a:rPr lang="en-US" sz="1600" b="0" i="0" u="none" strike="noStrike">
                          <a:solidFill>
                            <a:srgbClr val="000000"/>
                          </a:solidFill>
                          <a:effectLst/>
                          <a:latin typeface="Calibri" panose="020F0502020204030204" pitchFamily="34" charset="0"/>
                        </a:rPr>
                        <a:t>VOC</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1,852,260</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1,098,966</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836,112</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0.93</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0.92</a:t>
                      </a:r>
                    </a:p>
                  </a:txBody>
                  <a:tcPr marL="7620" marR="7620" marT="7620" marB="0" anchor="b"/>
                </a:tc>
                <a:tc>
                  <a:txBody>
                    <a:bodyPr/>
                    <a:lstStyle/>
                    <a:p>
                      <a:pPr algn="r" fontAlgn="b"/>
                      <a:r>
                        <a:rPr lang="en-US" sz="1600" b="0" i="0" u="none" strike="noStrike" dirty="0">
                          <a:solidFill>
                            <a:srgbClr val="000000"/>
                          </a:solidFill>
                          <a:effectLst/>
                          <a:latin typeface="Calibri" panose="020F0502020204030204" pitchFamily="34" charset="0"/>
                        </a:rPr>
                        <a:t>0.94</a:t>
                      </a:r>
                    </a:p>
                  </a:txBody>
                  <a:tcPr marL="7620" marR="7620" marT="7620" marB="0" anchor="b"/>
                </a:tc>
                <a:extLst>
                  <a:ext uri="{0D108BD9-81ED-4DB2-BD59-A6C34878D82A}">
                    <a16:rowId xmlns:a16="http://schemas.microsoft.com/office/drawing/2014/main" val="181063331"/>
                  </a:ext>
                </a:extLst>
              </a:tr>
            </a:tbl>
          </a:graphicData>
        </a:graphic>
      </p:graphicFrame>
      <p:sp>
        <p:nvSpPr>
          <p:cNvPr id="2" name="TextBox 1">
            <a:extLst>
              <a:ext uri="{FF2B5EF4-FFF2-40B4-BE49-F238E27FC236}">
                <a16:creationId xmlns:a16="http://schemas.microsoft.com/office/drawing/2014/main" id="{9A8D539D-721C-4B23-BBC2-5C49707AA907}"/>
              </a:ext>
            </a:extLst>
          </p:cNvPr>
          <p:cNvSpPr txBox="1"/>
          <p:nvPr/>
        </p:nvSpPr>
        <p:spPr>
          <a:xfrm>
            <a:off x="7197484" y="3848316"/>
            <a:ext cx="1845365" cy="646331"/>
          </a:xfrm>
          <a:prstGeom prst="rect">
            <a:avLst/>
          </a:prstGeom>
          <a:noFill/>
        </p:spPr>
        <p:txBody>
          <a:bodyPr wrap="square" rtlCol="0">
            <a:spAutoFit/>
          </a:bodyPr>
          <a:lstStyle/>
          <a:p>
            <a:r>
              <a:rPr lang="en-US" dirty="0"/>
              <a:t>ff = beta </a:t>
            </a:r>
            <a:br>
              <a:rPr lang="en-US" dirty="0"/>
            </a:br>
            <a:r>
              <a:rPr lang="en-US" dirty="0" err="1"/>
              <a:t>fh</a:t>
            </a:r>
            <a:r>
              <a:rPr lang="en-US" dirty="0"/>
              <a:t> = v1</a:t>
            </a:r>
          </a:p>
        </p:txBody>
      </p:sp>
    </p:spTree>
    <p:extLst>
      <p:ext uri="{BB962C8B-B14F-4D97-AF65-F5344CB8AC3E}">
        <p14:creationId xmlns:p14="http://schemas.microsoft.com/office/powerpoint/2010/main" val="1991430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E3FB802-3A42-4172-96BB-25FDC2179A8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0" y="1342628"/>
            <a:ext cx="4390258" cy="2397838"/>
          </a:xfrm>
        </p:spPr>
      </p:pic>
      <p:sp>
        <p:nvSpPr>
          <p:cNvPr id="4" name="Slide Number Placeholder 3">
            <a:extLst>
              <a:ext uri="{FF2B5EF4-FFF2-40B4-BE49-F238E27FC236}">
                <a16:creationId xmlns:a16="http://schemas.microsoft.com/office/drawing/2014/main" id="{B4C410E9-81A6-46FF-B16F-9A0A41DC72E3}"/>
              </a:ext>
            </a:extLst>
          </p:cNvPr>
          <p:cNvSpPr>
            <a:spLocks noGrp="1"/>
          </p:cNvSpPr>
          <p:nvPr>
            <p:ph type="sldNum" sz="quarter" idx="12"/>
          </p:nvPr>
        </p:nvSpPr>
        <p:spPr/>
        <p:txBody>
          <a:bodyPr/>
          <a:lstStyle/>
          <a:p>
            <a:fld id="{61C894BD-DCE2-4A96-A9AF-225BBEAC2A40}" type="slidenum">
              <a:rPr lang="en-US" smtClean="0"/>
              <a:pPr/>
              <a:t>41</a:t>
            </a:fld>
            <a:endParaRPr lang="en-US"/>
          </a:p>
        </p:txBody>
      </p:sp>
      <p:sp>
        <p:nvSpPr>
          <p:cNvPr id="5" name="Title 4">
            <a:extLst>
              <a:ext uri="{FF2B5EF4-FFF2-40B4-BE49-F238E27FC236}">
                <a16:creationId xmlns:a16="http://schemas.microsoft.com/office/drawing/2014/main" id="{B41A70A9-584E-4072-9582-AFDBDC12EC83}"/>
              </a:ext>
            </a:extLst>
          </p:cNvPr>
          <p:cNvSpPr>
            <a:spLocks noGrp="1"/>
          </p:cNvSpPr>
          <p:nvPr>
            <p:ph type="title"/>
          </p:nvPr>
        </p:nvSpPr>
        <p:spPr>
          <a:xfrm>
            <a:off x="299113" y="69199"/>
            <a:ext cx="8229600" cy="1143000"/>
          </a:xfrm>
        </p:spPr>
        <p:txBody>
          <a:bodyPr>
            <a:normAutofit/>
          </a:bodyPr>
          <a:lstStyle/>
          <a:p>
            <a:r>
              <a:rPr lang="en-US" dirty="0"/>
              <a:t>Total Onroad NOx 202x-2016</a:t>
            </a:r>
          </a:p>
        </p:txBody>
      </p:sp>
      <p:pic>
        <p:nvPicPr>
          <p:cNvPr id="9" name="Picture 8">
            <a:extLst>
              <a:ext uri="{FF2B5EF4-FFF2-40B4-BE49-F238E27FC236}">
                <a16:creationId xmlns:a16="http://schemas.microsoft.com/office/drawing/2014/main" id="{D0BE9A0C-0B7E-43CF-AB22-081C7C446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70" y="1287352"/>
            <a:ext cx="4459130" cy="2435932"/>
          </a:xfrm>
          <a:prstGeom prst="rect">
            <a:avLst/>
          </a:prstGeom>
        </p:spPr>
      </p:pic>
      <p:pic>
        <p:nvPicPr>
          <p:cNvPr id="15" name="Picture 14">
            <a:extLst>
              <a:ext uri="{FF2B5EF4-FFF2-40B4-BE49-F238E27FC236}">
                <a16:creationId xmlns:a16="http://schemas.microsoft.com/office/drawing/2014/main" id="{CD11494C-B6A1-446B-8071-D10FD4118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 y="3829415"/>
            <a:ext cx="4664670" cy="2397839"/>
          </a:xfrm>
          <a:prstGeom prst="rect">
            <a:avLst/>
          </a:prstGeom>
        </p:spPr>
      </p:pic>
      <p:pic>
        <p:nvPicPr>
          <p:cNvPr id="17" name="Picture 16">
            <a:extLst>
              <a:ext uri="{FF2B5EF4-FFF2-40B4-BE49-F238E27FC236}">
                <a16:creationId xmlns:a16="http://schemas.microsoft.com/office/drawing/2014/main" id="{E2A71E50-7418-49E9-BC06-2CE98BAD03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3223" y="3895041"/>
            <a:ext cx="4409334" cy="2266585"/>
          </a:xfrm>
          <a:prstGeom prst="rect">
            <a:avLst/>
          </a:prstGeom>
        </p:spPr>
      </p:pic>
      <p:sp>
        <p:nvSpPr>
          <p:cNvPr id="10" name="TextBox 9">
            <a:extLst>
              <a:ext uri="{FF2B5EF4-FFF2-40B4-BE49-F238E27FC236}">
                <a16:creationId xmlns:a16="http://schemas.microsoft.com/office/drawing/2014/main" id="{5C597611-3B40-439E-9BA5-05108CD09C0B}"/>
              </a:ext>
            </a:extLst>
          </p:cNvPr>
          <p:cNvSpPr txBox="1"/>
          <p:nvPr/>
        </p:nvSpPr>
        <p:spPr>
          <a:xfrm>
            <a:off x="95965" y="932783"/>
            <a:ext cx="3886200" cy="369332"/>
          </a:xfrm>
          <a:prstGeom prst="rect">
            <a:avLst/>
          </a:prstGeom>
          <a:noFill/>
        </p:spPr>
        <p:txBody>
          <a:bodyPr wrap="square" rtlCol="0">
            <a:spAutoFit/>
          </a:bodyPr>
          <a:lstStyle/>
          <a:p>
            <a:pPr algn="ctr"/>
            <a:r>
              <a:rPr lang="en-US" dirty="0"/>
              <a:t>2023 v1 Onroad total NOx</a:t>
            </a:r>
          </a:p>
        </p:txBody>
      </p:sp>
      <p:sp>
        <p:nvSpPr>
          <p:cNvPr id="3" name="TextBox 2">
            <a:extLst>
              <a:ext uri="{FF2B5EF4-FFF2-40B4-BE49-F238E27FC236}">
                <a16:creationId xmlns:a16="http://schemas.microsoft.com/office/drawing/2014/main" id="{E5B63F27-5DE6-44C6-90CA-87F95CDF42F0}"/>
              </a:ext>
            </a:extLst>
          </p:cNvPr>
          <p:cNvSpPr txBox="1"/>
          <p:nvPr/>
        </p:nvSpPr>
        <p:spPr>
          <a:xfrm>
            <a:off x="4931807" y="955304"/>
            <a:ext cx="3392328" cy="369332"/>
          </a:xfrm>
          <a:prstGeom prst="rect">
            <a:avLst/>
          </a:prstGeom>
          <a:noFill/>
        </p:spPr>
        <p:txBody>
          <a:bodyPr wrap="square" rtlCol="0">
            <a:spAutoFit/>
          </a:bodyPr>
          <a:lstStyle/>
          <a:p>
            <a:r>
              <a:rPr lang="en-US" dirty="0"/>
              <a:t>2028 v1 Onroad total NOx</a:t>
            </a:r>
          </a:p>
        </p:txBody>
      </p:sp>
      <p:sp>
        <p:nvSpPr>
          <p:cNvPr id="12" name="TextBox 11">
            <a:extLst>
              <a:ext uri="{FF2B5EF4-FFF2-40B4-BE49-F238E27FC236}">
                <a16:creationId xmlns:a16="http://schemas.microsoft.com/office/drawing/2014/main" id="{2873FBCA-B011-4699-9EAF-1D46D4E6E4D9}"/>
              </a:ext>
            </a:extLst>
          </p:cNvPr>
          <p:cNvSpPr txBox="1"/>
          <p:nvPr/>
        </p:nvSpPr>
        <p:spPr>
          <a:xfrm>
            <a:off x="85725" y="3591684"/>
            <a:ext cx="3886200" cy="369332"/>
          </a:xfrm>
          <a:prstGeom prst="rect">
            <a:avLst/>
          </a:prstGeom>
          <a:noFill/>
        </p:spPr>
        <p:txBody>
          <a:bodyPr wrap="square" rtlCol="0">
            <a:spAutoFit/>
          </a:bodyPr>
          <a:lstStyle/>
          <a:p>
            <a:pPr algn="ctr"/>
            <a:r>
              <a:rPr lang="en-US" dirty="0"/>
              <a:t>2023 minus 2016 v1 NOx</a:t>
            </a:r>
          </a:p>
        </p:txBody>
      </p:sp>
      <p:sp>
        <p:nvSpPr>
          <p:cNvPr id="13" name="TextBox 12">
            <a:extLst>
              <a:ext uri="{FF2B5EF4-FFF2-40B4-BE49-F238E27FC236}">
                <a16:creationId xmlns:a16="http://schemas.microsoft.com/office/drawing/2014/main" id="{AFFF084A-F0D9-4FED-9676-CD363FCFE26B}"/>
              </a:ext>
            </a:extLst>
          </p:cNvPr>
          <p:cNvSpPr txBox="1"/>
          <p:nvPr/>
        </p:nvSpPr>
        <p:spPr>
          <a:xfrm>
            <a:off x="4671088" y="3633088"/>
            <a:ext cx="3886200" cy="369332"/>
          </a:xfrm>
          <a:prstGeom prst="rect">
            <a:avLst/>
          </a:prstGeom>
          <a:noFill/>
        </p:spPr>
        <p:txBody>
          <a:bodyPr wrap="square" rtlCol="0">
            <a:spAutoFit/>
          </a:bodyPr>
          <a:lstStyle/>
          <a:p>
            <a:pPr algn="ctr"/>
            <a:r>
              <a:rPr lang="en-US" dirty="0"/>
              <a:t>2028 minus 2016 v1 NOx</a:t>
            </a:r>
          </a:p>
        </p:txBody>
      </p:sp>
    </p:spTree>
    <p:extLst>
      <p:ext uri="{BB962C8B-B14F-4D97-AF65-F5344CB8AC3E}">
        <p14:creationId xmlns:p14="http://schemas.microsoft.com/office/powerpoint/2010/main" val="2867799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6990" y="2676180"/>
            <a:ext cx="8707010" cy="3914330"/>
          </a:xfrm>
        </p:spPr>
        <p:txBody>
          <a:bodyPr>
            <a:normAutofit/>
          </a:bodyPr>
          <a:lstStyle/>
          <a:p>
            <a:r>
              <a:rPr lang="en-US" sz="2800" b="1" u="sng" dirty="0"/>
              <a:t>Lead</a:t>
            </a:r>
            <a:r>
              <a:rPr lang="en-US" sz="2800" dirty="0"/>
              <a:t>: Sarah Roberts (EPA OTAQ)</a:t>
            </a:r>
          </a:p>
          <a:p>
            <a:pPr marL="109728" indent="0">
              <a:buNone/>
            </a:pPr>
            <a:endParaRPr lang="en-US" sz="2200" b="1" u="sng" dirty="0"/>
          </a:p>
          <a:p>
            <a:r>
              <a:rPr lang="en-US" sz="2800" b="1" u="sng" dirty="0"/>
              <a:t>Wiki</a:t>
            </a:r>
            <a:r>
              <a:rPr lang="en-US" sz="2800" dirty="0"/>
              <a:t>: </a:t>
            </a:r>
            <a:r>
              <a:rPr lang="en-US" sz="2400" dirty="0">
                <a:hlinkClick r:id="rId2"/>
              </a:rPr>
              <a:t>http://views.cira.colostate.edu/wiki/wiki/9179</a:t>
            </a:r>
            <a:endParaRPr lang="en-US" sz="2400" dirty="0"/>
          </a:p>
          <a:p>
            <a:endParaRPr lang="en-US" sz="2200" dirty="0"/>
          </a:p>
          <a:p>
            <a:r>
              <a:rPr lang="en-US" sz="2400" b="1" u="sng" dirty="0"/>
              <a:t>Milestones:</a:t>
            </a:r>
          </a:p>
          <a:p>
            <a:pPr lvl="1"/>
            <a:r>
              <a:rPr lang="en-US" sz="2100" dirty="0"/>
              <a:t>v</a:t>
            </a:r>
            <a:r>
              <a:rPr lang="en-US" sz="2100"/>
              <a:t>1 </a:t>
            </a:r>
            <a:r>
              <a:rPr lang="en-US" sz="2100" dirty="0"/>
              <a:t>base </a:t>
            </a:r>
            <a:r>
              <a:rPr lang="en-US" sz="2100"/>
              <a:t>and future year inventories complete</a:t>
            </a:r>
            <a:r>
              <a:rPr lang="en-US" sz="2100" dirty="0"/>
              <a:t>; currently finalizing documentation</a:t>
            </a:r>
          </a:p>
          <a:p>
            <a:pPr lvl="1"/>
            <a:r>
              <a:rPr lang="en-US" sz="2100" dirty="0"/>
              <a:t>Emissions provided by California and Texas have been incorporated into the v1 nonroad inventories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36990" y="820886"/>
            <a:ext cx="4973210" cy="1143000"/>
          </a:xfrm>
        </p:spPr>
        <p:txBody>
          <a:bodyPr>
            <a:noAutofit/>
          </a:bodyPr>
          <a:lstStyle/>
          <a:p>
            <a:pPr algn="ctr"/>
            <a:r>
              <a:rPr lang="en-US" sz="4400" dirty="0"/>
              <a:t>Nonroad Mobile Workgroup</a:t>
            </a:r>
          </a:p>
        </p:txBody>
      </p:sp>
      <p:pic>
        <p:nvPicPr>
          <p:cNvPr id="6" name="Picture 5">
            <a:extLst>
              <a:ext uri="{FF2B5EF4-FFF2-40B4-BE49-F238E27FC236}">
                <a16:creationId xmlns:a16="http://schemas.microsoft.com/office/drawing/2014/main" id="{65D895B1-83BE-46D4-9EE2-3CD72F748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810" y="76200"/>
            <a:ext cx="3457222" cy="2286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98199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5" name="Content Placeholder 1">
            <a:extLst>
              <a:ext uri="{FF2B5EF4-FFF2-40B4-BE49-F238E27FC236}">
                <a16:creationId xmlns:a16="http://schemas.microsoft.com/office/drawing/2014/main" id="{D533E3B1-F7A1-46E5-80FA-344D9BB133F8}"/>
              </a:ext>
            </a:extLst>
          </p:cNvPr>
          <p:cNvSpPr txBox="1">
            <a:spLocks/>
          </p:cNvSpPr>
          <p:nvPr/>
        </p:nvSpPr>
        <p:spPr>
          <a:xfrm>
            <a:off x="152400" y="1295400"/>
            <a:ext cx="8686800" cy="4953000"/>
          </a:xfrm>
          <a:prstGeom prst="rect">
            <a:avLst/>
          </a:prstGeom>
        </p:spPr>
        <p:txBody>
          <a:bodyPr vert="horz">
            <a:normAutofit fontScale="850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400" b="1" dirty="0"/>
              <a:t>Approach</a:t>
            </a:r>
          </a:p>
          <a:p>
            <a:pPr lvl="1"/>
            <a:r>
              <a:rPr lang="en-US" sz="2400" dirty="0"/>
              <a:t>Ran MOVES2014b with state-supplied data and updated factors for allocating Agricultural and Construction equipment</a:t>
            </a:r>
          </a:p>
          <a:p>
            <a:pPr marL="393192" lvl="1" indent="0">
              <a:buNone/>
            </a:pPr>
            <a:endParaRPr lang="en-US" sz="2000" dirty="0"/>
          </a:p>
          <a:p>
            <a:r>
              <a:rPr lang="en-US" sz="2400" b="1" dirty="0"/>
              <a:t>MOVES Run Setup</a:t>
            </a:r>
          </a:p>
          <a:p>
            <a:pPr lvl="1">
              <a:spcAft>
                <a:spcPts val="600"/>
              </a:spcAft>
            </a:pPr>
            <a:r>
              <a:rPr lang="en-US" dirty="0"/>
              <a:t>Reviewed data submitted for 2017 NEI and incorporated into 2016v1 where appropriate, for example:</a:t>
            </a:r>
          </a:p>
          <a:p>
            <a:pPr marL="980694" lvl="2" indent="-285750">
              <a:spcAft>
                <a:spcPts val="600"/>
              </a:spcAft>
              <a:buFont typeface="Arial" panose="020B0604020202020204" pitchFamily="34" charset="0"/>
              <a:buChar char="•"/>
            </a:pPr>
            <a:r>
              <a:rPr lang="en-US" sz="2000" dirty="0"/>
              <a:t>Month and spatial allocations of snowmobiles in UT</a:t>
            </a:r>
          </a:p>
          <a:p>
            <a:pPr marL="980694" lvl="2" indent="-285750">
              <a:spcAft>
                <a:spcPts val="600"/>
              </a:spcAft>
              <a:buFont typeface="Arial" panose="020B0604020202020204" pitchFamily="34" charset="0"/>
              <a:buChar char="•"/>
            </a:pPr>
            <a:r>
              <a:rPr lang="en-US" sz="2000" dirty="0"/>
              <a:t>Recreational marine allocations in WA</a:t>
            </a:r>
          </a:p>
          <a:p>
            <a:pPr marL="980694" lvl="2" indent="-285750">
              <a:spcAft>
                <a:spcPts val="600"/>
              </a:spcAft>
              <a:buFont typeface="Arial" panose="020B0604020202020204" pitchFamily="34" charset="0"/>
              <a:buChar char="•"/>
            </a:pPr>
            <a:r>
              <a:rPr lang="en-US" sz="2000" dirty="0"/>
              <a:t>Updated equipment populations in Maricopa County (AZ), UT, CT</a:t>
            </a:r>
          </a:p>
          <a:p>
            <a:pPr marL="742950" lvl="1" indent="-285750">
              <a:spcAft>
                <a:spcPts val="600"/>
              </a:spcAft>
              <a:buFont typeface="Arial" panose="020B0604020202020204" pitchFamily="34" charset="0"/>
              <a:buChar char="•"/>
            </a:pPr>
            <a:r>
              <a:rPr lang="en-US" sz="2400" dirty="0"/>
              <a:t>Updated Agricultural and Construction equipment allocations to the state- and county-level (Work Group update)</a:t>
            </a:r>
          </a:p>
          <a:p>
            <a:pPr marL="742950" lvl="1" indent="-285750">
              <a:spcAft>
                <a:spcPts val="600"/>
              </a:spcAft>
              <a:buFont typeface="Arial" panose="020B0604020202020204" pitchFamily="34" charset="0"/>
              <a:buChar char="•"/>
            </a:pPr>
            <a:r>
              <a:rPr lang="en-US" sz="2400" dirty="0"/>
              <a:t>Updated fuel supply and equipment allocations in GA</a:t>
            </a:r>
          </a:p>
          <a:p>
            <a:pPr marL="742950" lvl="1" indent="-285750">
              <a:buFont typeface="Arial" panose="020B0604020202020204" pitchFamily="34" charset="0"/>
              <a:buChar char="•"/>
            </a:pPr>
            <a:r>
              <a:rPr lang="en-US" sz="2400" dirty="0"/>
              <a:t>Temporal (month) profiles for Agricultural equipment activity in LADCO states </a:t>
            </a:r>
          </a:p>
        </p:txBody>
      </p:sp>
      <p:sp>
        <p:nvSpPr>
          <p:cNvPr id="6" name="Title 3">
            <a:extLst>
              <a:ext uri="{FF2B5EF4-FFF2-40B4-BE49-F238E27FC236}">
                <a16:creationId xmlns:a16="http://schemas.microsoft.com/office/drawing/2014/main" id="{416B6869-F4C5-4285-8E66-43B455AE8451}"/>
              </a:ext>
            </a:extLst>
          </p:cNvPr>
          <p:cNvSpPr txBox="1">
            <a:spLocks/>
          </p:cNvSpPr>
          <p:nvPr/>
        </p:nvSpPr>
        <p:spPr>
          <a:xfrm>
            <a:off x="0" y="0"/>
            <a:ext cx="82296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a:t>Nonroad Workgroup: 2016v1</a:t>
            </a:r>
            <a:endParaRPr lang="en-US" sz="3200" dirty="0"/>
          </a:p>
        </p:txBody>
      </p:sp>
    </p:spTree>
    <p:extLst>
      <p:ext uri="{BB962C8B-B14F-4D97-AF65-F5344CB8AC3E}">
        <p14:creationId xmlns:p14="http://schemas.microsoft.com/office/powerpoint/2010/main" val="1864264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6" name="TextBox 5">
            <a:extLst>
              <a:ext uri="{FF2B5EF4-FFF2-40B4-BE49-F238E27FC236}">
                <a16:creationId xmlns:a16="http://schemas.microsoft.com/office/drawing/2014/main" id="{06DED6B5-D61E-4591-AD40-BA15CB4F8B21}"/>
              </a:ext>
            </a:extLst>
          </p:cNvPr>
          <p:cNvSpPr txBox="1"/>
          <p:nvPr/>
        </p:nvSpPr>
        <p:spPr>
          <a:xfrm>
            <a:off x="1567563" y="6115322"/>
            <a:ext cx="7269939" cy="430887"/>
          </a:xfrm>
          <a:prstGeom prst="rect">
            <a:avLst/>
          </a:prstGeom>
          <a:noFill/>
        </p:spPr>
        <p:txBody>
          <a:bodyPr wrap="square" rtlCol="0">
            <a:spAutoFit/>
          </a:bodyPr>
          <a:lstStyle/>
          <a:p>
            <a:pPr algn="r"/>
            <a:r>
              <a:rPr lang="en-US" sz="1000" i="1" dirty="0"/>
              <a:t>Notes: emissions from Airport Support and Oil Field Equipment are excluded from nonroad inventories.</a:t>
            </a:r>
          </a:p>
          <a:p>
            <a:pPr algn="r"/>
            <a:r>
              <a:rPr lang="en-US" sz="1000" i="1" dirty="0"/>
              <a:t>Above summaries include Puerto Rico and U.S. Virgin Islands</a:t>
            </a:r>
            <a:r>
              <a:rPr lang="en-US" sz="1100" i="1" dirty="0"/>
              <a:t>.</a:t>
            </a:r>
          </a:p>
        </p:txBody>
      </p:sp>
      <p:sp>
        <p:nvSpPr>
          <p:cNvPr id="7" name="Content Placeholder 1">
            <a:extLst>
              <a:ext uri="{FF2B5EF4-FFF2-40B4-BE49-F238E27FC236}">
                <a16:creationId xmlns:a16="http://schemas.microsoft.com/office/drawing/2014/main" id="{E4267CE5-CAA0-40C9-AE16-753A12D2E65C}"/>
              </a:ext>
            </a:extLst>
          </p:cNvPr>
          <p:cNvSpPr>
            <a:spLocks noGrp="1"/>
          </p:cNvSpPr>
          <p:nvPr>
            <p:ph idx="1"/>
          </p:nvPr>
        </p:nvSpPr>
        <p:spPr>
          <a:xfrm>
            <a:off x="152400" y="1417638"/>
            <a:ext cx="8685102" cy="838200"/>
          </a:xfrm>
        </p:spPr>
        <p:txBody>
          <a:bodyPr>
            <a:noAutofit/>
          </a:bodyPr>
          <a:lstStyle/>
          <a:p>
            <a:r>
              <a:rPr lang="en-US" sz="1600" dirty="0"/>
              <a:t>For beta, ran MOVES2014b using model defaults (no state-supplied data)</a:t>
            </a:r>
          </a:p>
          <a:p>
            <a:r>
              <a:rPr lang="en-US" sz="1600" dirty="0"/>
              <a:t>Differences between 2028 beta and v1 inventories are the result of the inclusion of state-supplied data and work group’s updates to the allocation of Construction and Agricultural equipment in v1</a:t>
            </a:r>
          </a:p>
        </p:txBody>
      </p:sp>
      <p:pic>
        <p:nvPicPr>
          <p:cNvPr id="8" name="Picture 7">
            <a:extLst>
              <a:ext uri="{FF2B5EF4-FFF2-40B4-BE49-F238E27FC236}">
                <a16:creationId xmlns:a16="http://schemas.microsoft.com/office/drawing/2014/main" id="{667C1AAF-D4B0-4060-896C-AF201FBBE271}"/>
              </a:ext>
            </a:extLst>
          </p:cNvPr>
          <p:cNvPicPr>
            <a:picLocks noChangeAspect="1"/>
          </p:cNvPicPr>
          <p:nvPr/>
        </p:nvPicPr>
        <p:blipFill rotWithShape="1">
          <a:blip r:embed="rId2"/>
          <a:srcRect l="539" t="3709" r="794" b="5348"/>
          <a:stretch/>
        </p:blipFill>
        <p:spPr>
          <a:xfrm>
            <a:off x="313895" y="3042263"/>
            <a:ext cx="8516210" cy="3119799"/>
          </a:xfrm>
          <a:prstGeom prst="rect">
            <a:avLst/>
          </a:prstGeom>
        </p:spPr>
      </p:pic>
      <p:sp>
        <p:nvSpPr>
          <p:cNvPr id="2" name="TextBox 1">
            <a:extLst>
              <a:ext uri="{FF2B5EF4-FFF2-40B4-BE49-F238E27FC236}">
                <a16:creationId xmlns:a16="http://schemas.microsoft.com/office/drawing/2014/main" id="{E5EB2C11-A6DE-4DE6-8707-4C6EADB84972}"/>
              </a:ext>
            </a:extLst>
          </p:cNvPr>
          <p:cNvSpPr txBox="1"/>
          <p:nvPr/>
        </p:nvSpPr>
        <p:spPr>
          <a:xfrm>
            <a:off x="365760" y="2672931"/>
            <a:ext cx="8412480" cy="369332"/>
          </a:xfrm>
          <a:prstGeom prst="rect">
            <a:avLst/>
          </a:prstGeom>
          <a:noFill/>
          <a:ln w="25400">
            <a:solidFill>
              <a:schemeClr val="tx1"/>
            </a:solidFill>
          </a:ln>
        </p:spPr>
        <p:txBody>
          <a:bodyPr wrap="square" rtlCol="0">
            <a:spAutoFit/>
          </a:bodyPr>
          <a:lstStyle/>
          <a:p>
            <a:pPr algn="ctr"/>
            <a:r>
              <a:rPr lang="en-US" b="1" dirty="0">
                <a:latin typeface="Calibri" panose="020F0502020204030204" pitchFamily="34" charset="0"/>
                <a:cs typeface="Calibri" panose="020F0502020204030204" pitchFamily="34" charset="0"/>
              </a:rPr>
              <a:t>2028 Nonroad Emissions by Sector: beta vs. v1</a:t>
            </a:r>
          </a:p>
        </p:txBody>
      </p:sp>
      <p:sp>
        <p:nvSpPr>
          <p:cNvPr id="11" name="Title 3">
            <a:extLst>
              <a:ext uri="{FF2B5EF4-FFF2-40B4-BE49-F238E27FC236}">
                <a16:creationId xmlns:a16="http://schemas.microsoft.com/office/drawing/2014/main" id="{E4F267F5-BD97-4F99-A0AC-50EDE40FDA70}"/>
              </a:ext>
            </a:extLst>
          </p:cNvPr>
          <p:cNvSpPr>
            <a:spLocks noGrp="1"/>
          </p:cNvSpPr>
          <p:nvPr>
            <p:ph type="title"/>
          </p:nvPr>
        </p:nvSpPr>
        <p:spPr>
          <a:xfrm>
            <a:off x="0" y="0"/>
            <a:ext cx="8229600" cy="1143000"/>
          </a:xfrm>
        </p:spPr>
        <p:txBody>
          <a:bodyPr>
            <a:noAutofit/>
          </a:bodyPr>
          <a:lstStyle/>
          <a:p>
            <a:r>
              <a:rPr lang="en-US" sz="3200" dirty="0"/>
              <a:t>Nonroad Workgroup: 2016v1</a:t>
            </a:r>
          </a:p>
        </p:txBody>
      </p:sp>
    </p:spTree>
    <p:extLst>
      <p:ext uri="{BB962C8B-B14F-4D97-AF65-F5344CB8AC3E}">
        <p14:creationId xmlns:p14="http://schemas.microsoft.com/office/powerpoint/2010/main" val="1336305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811577-900D-497B-A467-2F996869B53A}"/>
              </a:ext>
            </a:extLst>
          </p:cNvPr>
          <p:cNvPicPr>
            <a:picLocks noChangeAspect="1"/>
          </p:cNvPicPr>
          <p:nvPr/>
        </p:nvPicPr>
        <p:blipFill>
          <a:blip r:embed="rId2"/>
          <a:stretch>
            <a:fillRect/>
          </a:stretch>
        </p:blipFill>
        <p:spPr>
          <a:xfrm>
            <a:off x="4388708" y="3645563"/>
            <a:ext cx="4755292" cy="3048264"/>
          </a:xfrm>
          <a:prstGeom prst="rect">
            <a:avLst/>
          </a:prstGeom>
        </p:spPr>
      </p:pic>
      <p:pic>
        <p:nvPicPr>
          <p:cNvPr id="9" name="Picture 8">
            <a:extLst>
              <a:ext uri="{FF2B5EF4-FFF2-40B4-BE49-F238E27FC236}">
                <a16:creationId xmlns:a16="http://schemas.microsoft.com/office/drawing/2014/main" id="{A3B40E56-1B3E-4FB5-9F39-A02E57C1253B}"/>
              </a:ext>
            </a:extLst>
          </p:cNvPr>
          <p:cNvPicPr>
            <a:picLocks noChangeAspect="1"/>
          </p:cNvPicPr>
          <p:nvPr/>
        </p:nvPicPr>
        <p:blipFill>
          <a:blip r:embed="rId3"/>
          <a:stretch>
            <a:fillRect/>
          </a:stretch>
        </p:blipFill>
        <p:spPr>
          <a:xfrm>
            <a:off x="0" y="1224207"/>
            <a:ext cx="4755292" cy="3048264"/>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0" y="0"/>
            <a:ext cx="8229600" cy="1143000"/>
          </a:xfrm>
        </p:spPr>
        <p:txBody>
          <a:bodyPr>
            <a:noAutofit/>
          </a:bodyPr>
          <a:lstStyle/>
          <a:p>
            <a:r>
              <a:rPr lang="en-US" sz="3200" dirty="0"/>
              <a:t>Nonroad Workgroup: 2016v1</a:t>
            </a:r>
          </a:p>
        </p:txBody>
      </p:sp>
      <p:sp>
        <p:nvSpPr>
          <p:cNvPr id="13" name="Content Placeholder 1">
            <a:extLst>
              <a:ext uri="{FF2B5EF4-FFF2-40B4-BE49-F238E27FC236}">
                <a16:creationId xmlns:a16="http://schemas.microsoft.com/office/drawing/2014/main" id="{07BD4F07-6821-4AB1-ADAB-CC5CF7C36FC3}"/>
              </a:ext>
            </a:extLst>
          </p:cNvPr>
          <p:cNvSpPr>
            <a:spLocks noGrp="1"/>
          </p:cNvSpPr>
          <p:nvPr>
            <p:ph idx="1"/>
          </p:nvPr>
        </p:nvSpPr>
        <p:spPr>
          <a:xfrm>
            <a:off x="5218272" y="1371600"/>
            <a:ext cx="3429000" cy="1905000"/>
          </a:xfrm>
        </p:spPr>
        <p:txBody>
          <a:bodyPr>
            <a:noAutofit/>
          </a:bodyPr>
          <a:lstStyle/>
          <a:p>
            <a:r>
              <a:rPr lang="en-US" sz="1600" dirty="0"/>
              <a:t>Declines in emissions from 2016 to 2028 are the result of equipment turnover </a:t>
            </a:r>
            <a:r>
              <a:rPr lang="en-US" sz="1600" dirty="0">
                <a:sym typeface="Wingdings" panose="05000000000000000000" pitchFamily="2" charset="2"/>
              </a:rPr>
              <a:t> newer, cleaner engines are projected to dominate the market in future years</a:t>
            </a:r>
            <a:endParaRPr lang="en-US" sz="1600" dirty="0"/>
          </a:p>
        </p:txBody>
      </p:sp>
      <p:sp>
        <p:nvSpPr>
          <p:cNvPr id="14" name="Content Placeholder 1">
            <a:extLst>
              <a:ext uri="{FF2B5EF4-FFF2-40B4-BE49-F238E27FC236}">
                <a16:creationId xmlns:a16="http://schemas.microsoft.com/office/drawing/2014/main" id="{6E2C76F8-4FA2-4786-B085-26D5D5AB53D2}"/>
              </a:ext>
            </a:extLst>
          </p:cNvPr>
          <p:cNvSpPr txBox="1">
            <a:spLocks/>
          </p:cNvSpPr>
          <p:nvPr/>
        </p:nvSpPr>
        <p:spPr>
          <a:xfrm>
            <a:off x="120190" y="4063590"/>
            <a:ext cx="4120904" cy="2489610"/>
          </a:xfrm>
          <a:prstGeom prst="rect">
            <a:avLst/>
          </a:prstGeom>
          <a:solidFill>
            <a:schemeClr val="bg1"/>
          </a:solidFill>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1800" dirty="0"/>
              <a:t>Nonroad engine regulations driving emissions reductions include:</a:t>
            </a:r>
          </a:p>
          <a:p>
            <a:pPr lvl="1"/>
            <a:r>
              <a:rPr lang="en-US" sz="1600" dirty="0"/>
              <a:t>Tier 4 standards for nonroad diesel engines (starting in 2008)</a:t>
            </a:r>
          </a:p>
          <a:p>
            <a:pPr lvl="1"/>
            <a:r>
              <a:rPr lang="en-US" sz="1600" dirty="0"/>
              <a:t>Emission standards for new nonroad spark-ignition engines, equipment, and vessels (starting in 2010)</a:t>
            </a:r>
          </a:p>
          <a:p>
            <a:pPr lvl="1"/>
            <a:endParaRPr lang="en-US" sz="1200" dirty="0"/>
          </a:p>
        </p:txBody>
      </p:sp>
      <p:sp>
        <p:nvSpPr>
          <p:cNvPr id="11" name="TextBox 10">
            <a:extLst>
              <a:ext uri="{FF2B5EF4-FFF2-40B4-BE49-F238E27FC236}">
                <a16:creationId xmlns:a16="http://schemas.microsoft.com/office/drawing/2014/main" id="{C8AD90C4-E547-4C6A-A617-258252C685B9}"/>
              </a:ext>
            </a:extLst>
          </p:cNvPr>
          <p:cNvSpPr txBox="1"/>
          <p:nvPr/>
        </p:nvSpPr>
        <p:spPr>
          <a:xfrm>
            <a:off x="714275" y="1575443"/>
            <a:ext cx="620683" cy="276999"/>
          </a:xfrm>
          <a:prstGeom prst="rect">
            <a:avLst/>
          </a:prstGeom>
          <a:noFill/>
        </p:spPr>
        <p:txBody>
          <a:bodyPr wrap="none" rtlCol="0">
            <a:spAutoFit/>
          </a:bodyPr>
          <a:lstStyle/>
          <a:p>
            <a:r>
              <a:rPr lang="en-US" sz="1200" b="1" dirty="0">
                <a:solidFill>
                  <a:srgbClr val="FF0000"/>
                </a:solidFill>
              </a:rPr>
              <a:t>-61.6%</a:t>
            </a:r>
          </a:p>
        </p:txBody>
      </p:sp>
      <p:sp>
        <p:nvSpPr>
          <p:cNvPr id="15" name="TextBox 14">
            <a:extLst>
              <a:ext uri="{FF2B5EF4-FFF2-40B4-BE49-F238E27FC236}">
                <a16:creationId xmlns:a16="http://schemas.microsoft.com/office/drawing/2014/main" id="{75871002-369F-45B5-952B-14D4F60CFD1A}"/>
              </a:ext>
            </a:extLst>
          </p:cNvPr>
          <p:cNvSpPr txBox="1"/>
          <p:nvPr/>
        </p:nvSpPr>
        <p:spPr>
          <a:xfrm>
            <a:off x="1256107" y="1708899"/>
            <a:ext cx="620683" cy="276999"/>
          </a:xfrm>
          <a:prstGeom prst="rect">
            <a:avLst/>
          </a:prstGeom>
          <a:noFill/>
        </p:spPr>
        <p:txBody>
          <a:bodyPr wrap="none" rtlCol="0">
            <a:spAutoFit/>
          </a:bodyPr>
          <a:lstStyle/>
          <a:p>
            <a:r>
              <a:rPr lang="en-US" sz="1200" b="1" dirty="0">
                <a:solidFill>
                  <a:srgbClr val="FF0000"/>
                </a:solidFill>
              </a:rPr>
              <a:t>-61.9%</a:t>
            </a:r>
          </a:p>
        </p:txBody>
      </p:sp>
      <p:sp>
        <p:nvSpPr>
          <p:cNvPr id="17" name="TextBox 16">
            <a:extLst>
              <a:ext uri="{FF2B5EF4-FFF2-40B4-BE49-F238E27FC236}">
                <a16:creationId xmlns:a16="http://schemas.microsoft.com/office/drawing/2014/main" id="{83F17384-D407-4B5C-B27C-12182B4D0615}"/>
              </a:ext>
            </a:extLst>
          </p:cNvPr>
          <p:cNvSpPr txBox="1"/>
          <p:nvPr/>
        </p:nvSpPr>
        <p:spPr>
          <a:xfrm>
            <a:off x="1782961" y="2729517"/>
            <a:ext cx="620683" cy="276999"/>
          </a:xfrm>
          <a:prstGeom prst="rect">
            <a:avLst/>
          </a:prstGeom>
          <a:noFill/>
        </p:spPr>
        <p:txBody>
          <a:bodyPr wrap="none" rtlCol="0">
            <a:spAutoFit/>
          </a:bodyPr>
          <a:lstStyle/>
          <a:p>
            <a:r>
              <a:rPr lang="en-US" sz="1200" b="1" dirty="0">
                <a:solidFill>
                  <a:srgbClr val="FF0000"/>
                </a:solidFill>
              </a:rPr>
              <a:t>-10.5%</a:t>
            </a:r>
          </a:p>
        </p:txBody>
      </p:sp>
      <p:sp>
        <p:nvSpPr>
          <p:cNvPr id="18" name="TextBox 17">
            <a:extLst>
              <a:ext uri="{FF2B5EF4-FFF2-40B4-BE49-F238E27FC236}">
                <a16:creationId xmlns:a16="http://schemas.microsoft.com/office/drawing/2014/main" id="{397E05F1-02CE-47D7-98A2-9E137C8B9688}"/>
              </a:ext>
            </a:extLst>
          </p:cNvPr>
          <p:cNvSpPr txBox="1"/>
          <p:nvPr/>
        </p:nvSpPr>
        <p:spPr>
          <a:xfrm>
            <a:off x="2324793" y="2729517"/>
            <a:ext cx="620683" cy="276999"/>
          </a:xfrm>
          <a:prstGeom prst="rect">
            <a:avLst/>
          </a:prstGeom>
          <a:noFill/>
        </p:spPr>
        <p:txBody>
          <a:bodyPr wrap="none" rtlCol="0">
            <a:spAutoFit/>
          </a:bodyPr>
          <a:lstStyle/>
          <a:p>
            <a:r>
              <a:rPr lang="en-US" sz="1200" b="1" dirty="0">
                <a:solidFill>
                  <a:srgbClr val="FF0000"/>
                </a:solidFill>
              </a:rPr>
              <a:t>-25.8%</a:t>
            </a:r>
          </a:p>
        </p:txBody>
      </p:sp>
      <p:sp>
        <p:nvSpPr>
          <p:cNvPr id="19" name="TextBox 18">
            <a:extLst>
              <a:ext uri="{FF2B5EF4-FFF2-40B4-BE49-F238E27FC236}">
                <a16:creationId xmlns:a16="http://schemas.microsoft.com/office/drawing/2014/main" id="{3BDEA330-695F-4B1D-9331-F3D968BA12A7}"/>
              </a:ext>
            </a:extLst>
          </p:cNvPr>
          <p:cNvSpPr txBox="1"/>
          <p:nvPr/>
        </p:nvSpPr>
        <p:spPr>
          <a:xfrm>
            <a:off x="2939793" y="2609839"/>
            <a:ext cx="542136" cy="276999"/>
          </a:xfrm>
          <a:prstGeom prst="rect">
            <a:avLst/>
          </a:prstGeom>
          <a:noFill/>
        </p:spPr>
        <p:txBody>
          <a:bodyPr wrap="none" rtlCol="0">
            <a:spAutoFit/>
          </a:bodyPr>
          <a:lstStyle/>
          <a:p>
            <a:r>
              <a:rPr lang="en-US" sz="1200" b="1" dirty="0">
                <a:solidFill>
                  <a:srgbClr val="FF0000"/>
                </a:solidFill>
              </a:rPr>
              <a:t>-9.2%</a:t>
            </a:r>
          </a:p>
        </p:txBody>
      </p:sp>
      <p:sp>
        <p:nvSpPr>
          <p:cNvPr id="21" name="TextBox 20">
            <a:extLst>
              <a:ext uri="{FF2B5EF4-FFF2-40B4-BE49-F238E27FC236}">
                <a16:creationId xmlns:a16="http://schemas.microsoft.com/office/drawing/2014/main" id="{8A9E83DA-83AB-48D1-A2BF-F508317D59E8}"/>
              </a:ext>
            </a:extLst>
          </p:cNvPr>
          <p:cNvSpPr txBox="1"/>
          <p:nvPr/>
        </p:nvSpPr>
        <p:spPr>
          <a:xfrm>
            <a:off x="3408456" y="2948454"/>
            <a:ext cx="651140" cy="276999"/>
          </a:xfrm>
          <a:prstGeom prst="rect">
            <a:avLst/>
          </a:prstGeom>
          <a:noFill/>
        </p:spPr>
        <p:txBody>
          <a:bodyPr wrap="none" rtlCol="0">
            <a:spAutoFit/>
          </a:bodyPr>
          <a:lstStyle/>
          <a:p>
            <a:r>
              <a:rPr lang="en-US" sz="1200" b="1" dirty="0">
                <a:solidFill>
                  <a:srgbClr val="FF0000"/>
                </a:solidFill>
              </a:rPr>
              <a:t>+21.5%</a:t>
            </a:r>
          </a:p>
        </p:txBody>
      </p:sp>
      <p:sp>
        <p:nvSpPr>
          <p:cNvPr id="22" name="TextBox 21">
            <a:extLst>
              <a:ext uri="{FF2B5EF4-FFF2-40B4-BE49-F238E27FC236}">
                <a16:creationId xmlns:a16="http://schemas.microsoft.com/office/drawing/2014/main" id="{5D167520-80BB-434E-8A48-59F95639A06F}"/>
              </a:ext>
            </a:extLst>
          </p:cNvPr>
          <p:cNvSpPr txBox="1"/>
          <p:nvPr/>
        </p:nvSpPr>
        <p:spPr>
          <a:xfrm>
            <a:off x="3952130" y="2564886"/>
            <a:ext cx="620683" cy="276999"/>
          </a:xfrm>
          <a:prstGeom prst="rect">
            <a:avLst/>
          </a:prstGeom>
          <a:noFill/>
        </p:spPr>
        <p:txBody>
          <a:bodyPr wrap="none" rtlCol="0">
            <a:spAutoFit/>
          </a:bodyPr>
          <a:lstStyle/>
          <a:p>
            <a:r>
              <a:rPr lang="en-US" sz="1200" b="1" dirty="0">
                <a:solidFill>
                  <a:srgbClr val="FF0000"/>
                </a:solidFill>
              </a:rPr>
              <a:t>-13.6%</a:t>
            </a:r>
          </a:p>
        </p:txBody>
      </p:sp>
      <p:sp>
        <p:nvSpPr>
          <p:cNvPr id="23" name="TextBox 22">
            <a:extLst>
              <a:ext uri="{FF2B5EF4-FFF2-40B4-BE49-F238E27FC236}">
                <a16:creationId xmlns:a16="http://schemas.microsoft.com/office/drawing/2014/main" id="{6BEBB1FC-8307-4592-A659-16990225D8ED}"/>
              </a:ext>
            </a:extLst>
          </p:cNvPr>
          <p:cNvSpPr txBox="1"/>
          <p:nvPr/>
        </p:nvSpPr>
        <p:spPr>
          <a:xfrm>
            <a:off x="5105400" y="4217195"/>
            <a:ext cx="620683" cy="276999"/>
          </a:xfrm>
          <a:prstGeom prst="rect">
            <a:avLst/>
          </a:prstGeom>
          <a:noFill/>
        </p:spPr>
        <p:txBody>
          <a:bodyPr wrap="none" rtlCol="0">
            <a:spAutoFit/>
          </a:bodyPr>
          <a:lstStyle/>
          <a:p>
            <a:r>
              <a:rPr lang="en-US" sz="1200" b="1" dirty="0">
                <a:solidFill>
                  <a:srgbClr val="FF0000"/>
                </a:solidFill>
              </a:rPr>
              <a:t>-70.6%</a:t>
            </a:r>
          </a:p>
        </p:txBody>
      </p:sp>
      <p:sp>
        <p:nvSpPr>
          <p:cNvPr id="24" name="TextBox 23">
            <a:extLst>
              <a:ext uri="{FF2B5EF4-FFF2-40B4-BE49-F238E27FC236}">
                <a16:creationId xmlns:a16="http://schemas.microsoft.com/office/drawing/2014/main" id="{A8D26041-BC11-455C-8527-D32B331A9215}"/>
              </a:ext>
            </a:extLst>
          </p:cNvPr>
          <p:cNvSpPr txBox="1"/>
          <p:nvPr/>
        </p:nvSpPr>
        <p:spPr>
          <a:xfrm>
            <a:off x="5678147" y="4184922"/>
            <a:ext cx="620683" cy="276999"/>
          </a:xfrm>
          <a:prstGeom prst="rect">
            <a:avLst/>
          </a:prstGeom>
          <a:noFill/>
        </p:spPr>
        <p:txBody>
          <a:bodyPr wrap="none" rtlCol="0">
            <a:spAutoFit/>
          </a:bodyPr>
          <a:lstStyle/>
          <a:p>
            <a:r>
              <a:rPr lang="en-US" sz="1200" b="1" dirty="0">
                <a:solidFill>
                  <a:srgbClr val="FF0000"/>
                </a:solidFill>
              </a:rPr>
              <a:t>-68.8%</a:t>
            </a:r>
          </a:p>
        </p:txBody>
      </p:sp>
      <p:sp>
        <p:nvSpPr>
          <p:cNvPr id="25" name="TextBox 24">
            <a:extLst>
              <a:ext uri="{FF2B5EF4-FFF2-40B4-BE49-F238E27FC236}">
                <a16:creationId xmlns:a16="http://schemas.microsoft.com/office/drawing/2014/main" id="{BF6333BB-BD63-4323-8DFB-3F87D8BE767B}"/>
              </a:ext>
            </a:extLst>
          </p:cNvPr>
          <p:cNvSpPr txBox="1"/>
          <p:nvPr/>
        </p:nvSpPr>
        <p:spPr>
          <a:xfrm>
            <a:off x="6230516" y="4461921"/>
            <a:ext cx="572593" cy="276999"/>
          </a:xfrm>
          <a:prstGeom prst="rect">
            <a:avLst/>
          </a:prstGeom>
          <a:noFill/>
        </p:spPr>
        <p:txBody>
          <a:bodyPr wrap="none" rtlCol="0">
            <a:spAutoFit/>
          </a:bodyPr>
          <a:lstStyle/>
          <a:p>
            <a:r>
              <a:rPr lang="en-US" sz="1200" b="1" dirty="0">
                <a:solidFill>
                  <a:srgbClr val="FF0000"/>
                </a:solidFill>
              </a:rPr>
              <a:t>+5.0%</a:t>
            </a:r>
          </a:p>
        </p:txBody>
      </p:sp>
      <p:sp>
        <p:nvSpPr>
          <p:cNvPr id="26" name="TextBox 25">
            <a:extLst>
              <a:ext uri="{FF2B5EF4-FFF2-40B4-BE49-F238E27FC236}">
                <a16:creationId xmlns:a16="http://schemas.microsoft.com/office/drawing/2014/main" id="{0697A081-EF51-42C9-B441-344D2D12A0B1}"/>
              </a:ext>
            </a:extLst>
          </p:cNvPr>
          <p:cNvSpPr txBox="1"/>
          <p:nvPr/>
        </p:nvSpPr>
        <p:spPr>
          <a:xfrm>
            <a:off x="6766354" y="5169695"/>
            <a:ext cx="620683" cy="276999"/>
          </a:xfrm>
          <a:prstGeom prst="rect">
            <a:avLst/>
          </a:prstGeom>
          <a:noFill/>
        </p:spPr>
        <p:txBody>
          <a:bodyPr wrap="none" rtlCol="0">
            <a:spAutoFit/>
          </a:bodyPr>
          <a:lstStyle/>
          <a:p>
            <a:r>
              <a:rPr lang="en-US" sz="1200" b="1" dirty="0">
                <a:solidFill>
                  <a:srgbClr val="FF0000"/>
                </a:solidFill>
              </a:rPr>
              <a:t>-30.2%</a:t>
            </a:r>
          </a:p>
        </p:txBody>
      </p:sp>
      <p:sp>
        <p:nvSpPr>
          <p:cNvPr id="27" name="TextBox 26">
            <a:extLst>
              <a:ext uri="{FF2B5EF4-FFF2-40B4-BE49-F238E27FC236}">
                <a16:creationId xmlns:a16="http://schemas.microsoft.com/office/drawing/2014/main" id="{94E68000-59D4-4F72-A429-4553D7D0AAEE}"/>
              </a:ext>
            </a:extLst>
          </p:cNvPr>
          <p:cNvSpPr txBox="1"/>
          <p:nvPr/>
        </p:nvSpPr>
        <p:spPr>
          <a:xfrm>
            <a:off x="7260687" y="5243664"/>
            <a:ext cx="620683" cy="276999"/>
          </a:xfrm>
          <a:prstGeom prst="rect">
            <a:avLst/>
          </a:prstGeom>
          <a:noFill/>
        </p:spPr>
        <p:txBody>
          <a:bodyPr wrap="none" rtlCol="0">
            <a:spAutoFit/>
          </a:bodyPr>
          <a:lstStyle/>
          <a:p>
            <a:r>
              <a:rPr lang="en-US" sz="1200" b="1" dirty="0">
                <a:solidFill>
                  <a:srgbClr val="FF0000"/>
                </a:solidFill>
              </a:rPr>
              <a:t>-37.9%</a:t>
            </a:r>
          </a:p>
        </p:txBody>
      </p:sp>
      <p:sp>
        <p:nvSpPr>
          <p:cNvPr id="28" name="TextBox 27">
            <a:extLst>
              <a:ext uri="{FF2B5EF4-FFF2-40B4-BE49-F238E27FC236}">
                <a16:creationId xmlns:a16="http://schemas.microsoft.com/office/drawing/2014/main" id="{5CD3595E-610B-4382-8C53-9D32A63927FE}"/>
              </a:ext>
            </a:extLst>
          </p:cNvPr>
          <p:cNvSpPr txBox="1"/>
          <p:nvPr/>
        </p:nvSpPr>
        <p:spPr>
          <a:xfrm>
            <a:off x="7816412" y="5169695"/>
            <a:ext cx="620683" cy="276999"/>
          </a:xfrm>
          <a:prstGeom prst="rect">
            <a:avLst/>
          </a:prstGeom>
          <a:noFill/>
        </p:spPr>
        <p:txBody>
          <a:bodyPr wrap="none" rtlCol="0">
            <a:spAutoFit/>
          </a:bodyPr>
          <a:lstStyle/>
          <a:p>
            <a:r>
              <a:rPr lang="en-US" sz="1200" b="1" dirty="0">
                <a:solidFill>
                  <a:srgbClr val="FF0000"/>
                </a:solidFill>
              </a:rPr>
              <a:t>-30.4%</a:t>
            </a:r>
          </a:p>
        </p:txBody>
      </p:sp>
      <p:sp>
        <p:nvSpPr>
          <p:cNvPr id="29" name="TextBox 28">
            <a:extLst>
              <a:ext uri="{FF2B5EF4-FFF2-40B4-BE49-F238E27FC236}">
                <a16:creationId xmlns:a16="http://schemas.microsoft.com/office/drawing/2014/main" id="{70A99E98-FDE7-410B-A77B-0F50B4804904}"/>
              </a:ext>
            </a:extLst>
          </p:cNvPr>
          <p:cNvSpPr txBox="1"/>
          <p:nvPr/>
        </p:nvSpPr>
        <p:spPr>
          <a:xfrm>
            <a:off x="8375703" y="5169695"/>
            <a:ext cx="620683" cy="276999"/>
          </a:xfrm>
          <a:prstGeom prst="rect">
            <a:avLst/>
          </a:prstGeom>
          <a:noFill/>
        </p:spPr>
        <p:txBody>
          <a:bodyPr wrap="none" rtlCol="0">
            <a:spAutoFit/>
          </a:bodyPr>
          <a:lstStyle/>
          <a:p>
            <a:r>
              <a:rPr lang="en-US" sz="1200" b="1" dirty="0">
                <a:solidFill>
                  <a:srgbClr val="FF0000"/>
                </a:solidFill>
              </a:rPr>
              <a:t>-59.2%</a:t>
            </a:r>
          </a:p>
        </p:txBody>
      </p:sp>
    </p:spTree>
    <p:extLst>
      <p:ext uri="{BB962C8B-B14F-4D97-AF65-F5344CB8AC3E}">
        <p14:creationId xmlns:p14="http://schemas.microsoft.com/office/powerpoint/2010/main" val="1745101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5" name="Content Placeholder 1">
            <a:extLst>
              <a:ext uri="{FF2B5EF4-FFF2-40B4-BE49-F238E27FC236}">
                <a16:creationId xmlns:a16="http://schemas.microsoft.com/office/drawing/2014/main" id="{D533E3B1-F7A1-46E5-80FA-344D9BB133F8}"/>
              </a:ext>
            </a:extLst>
          </p:cNvPr>
          <p:cNvSpPr txBox="1">
            <a:spLocks/>
          </p:cNvSpPr>
          <p:nvPr/>
        </p:nvSpPr>
        <p:spPr>
          <a:xfrm>
            <a:off x="152400" y="1295400"/>
            <a:ext cx="8991600" cy="49530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pPr marL="109728" indent="0">
              <a:buNone/>
            </a:pPr>
            <a:endParaRPr lang="en-US" sz="2400" b="1" dirty="0"/>
          </a:p>
        </p:txBody>
      </p:sp>
      <p:sp>
        <p:nvSpPr>
          <p:cNvPr id="9" name="Title 3">
            <a:extLst>
              <a:ext uri="{FF2B5EF4-FFF2-40B4-BE49-F238E27FC236}">
                <a16:creationId xmlns:a16="http://schemas.microsoft.com/office/drawing/2014/main" id="{DFB67B27-4AF5-400F-BF63-A8F30445CCB1}"/>
              </a:ext>
            </a:extLst>
          </p:cNvPr>
          <p:cNvSpPr>
            <a:spLocks noGrp="1"/>
          </p:cNvSpPr>
          <p:nvPr>
            <p:ph type="title"/>
          </p:nvPr>
        </p:nvSpPr>
        <p:spPr>
          <a:xfrm>
            <a:off x="0" y="0"/>
            <a:ext cx="8229600" cy="1143000"/>
          </a:xfrm>
        </p:spPr>
        <p:txBody>
          <a:bodyPr>
            <a:noAutofit/>
          </a:bodyPr>
          <a:lstStyle/>
          <a:p>
            <a:r>
              <a:rPr lang="en-US" sz="3200" dirty="0"/>
              <a:t>Nonroad Workgroup: 2016v1</a:t>
            </a:r>
          </a:p>
        </p:txBody>
      </p:sp>
      <p:pic>
        <p:nvPicPr>
          <p:cNvPr id="6" name="Picture 5">
            <a:extLst>
              <a:ext uri="{FF2B5EF4-FFF2-40B4-BE49-F238E27FC236}">
                <a16:creationId xmlns:a16="http://schemas.microsoft.com/office/drawing/2014/main" id="{1C6FDCDA-52E9-4724-AF7F-CA190F419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86047"/>
            <a:ext cx="5506162" cy="2871953"/>
          </a:xfrm>
          <a:prstGeom prst="rect">
            <a:avLst/>
          </a:prstGeom>
        </p:spPr>
      </p:pic>
      <p:pic>
        <p:nvPicPr>
          <p:cNvPr id="7" name="Picture 6">
            <a:extLst>
              <a:ext uri="{FF2B5EF4-FFF2-40B4-BE49-F238E27FC236}">
                <a16:creationId xmlns:a16="http://schemas.microsoft.com/office/drawing/2014/main" id="{A36B4373-3D45-4C74-AD72-791BBB124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5506162" cy="2871953"/>
          </a:xfrm>
          <a:prstGeom prst="rect">
            <a:avLst/>
          </a:prstGeom>
        </p:spPr>
      </p:pic>
      <p:graphicFrame>
        <p:nvGraphicFramePr>
          <p:cNvPr id="8" name="Table 7">
            <a:extLst>
              <a:ext uri="{FF2B5EF4-FFF2-40B4-BE49-F238E27FC236}">
                <a16:creationId xmlns:a16="http://schemas.microsoft.com/office/drawing/2014/main" id="{A4657E5C-53D8-4ED6-A936-9294CC84EF6D}"/>
              </a:ext>
            </a:extLst>
          </p:cNvPr>
          <p:cNvGraphicFramePr>
            <a:graphicFrameLocks noGrp="1"/>
          </p:cNvGraphicFramePr>
          <p:nvPr>
            <p:extLst>
              <p:ext uri="{D42A27DB-BD31-4B8C-83A1-F6EECF244321}">
                <p14:modId xmlns:p14="http://schemas.microsoft.com/office/powerpoint/2010/main" val="496539935"/>
              </p:ext>
            </p:extLst>
          </p:nvPr>
        </p:nvGraphicFramePr>
        <p:xfrm>
          <a:off x="5832133" y="2807734"/>
          <a:ext cx="2985895" cy="2834640"/>
        </p:xfrm>
        <a:graphic>
          <a:graphicData uri="http://schemas.openxmlformats.org/drawingml/2006/table">
            <a:tbl>
              <a:tblPr bandRow="1">
                <a:tableStyleId>{073A0DAA-6AF3-43AB-8588-CEC1D06C72B9}</a:tableStyleId>
              </a:tblPr>
              <a:tblGrid>
                <a:gridCol w="1102067">
                  <a:extLst>
                    <a:ext uri="{9D8B030D-6E8A-4147-A177-3AD203B41FA5}">
                      <a16:colId xmlns:a16="http://schemas.microsoft.com/office/drawing/2014/main" val="3606267041"/>
                    </a:ext>
                  </a:extLst>
                </a:gridCol>
                <a:gridCol w="1883828">
                  <a:extLst>
                    <a:ext uri="{9D8B030D-6E8A-4147-A177-3AD203B41FA5}">
                      <a16:colId xmlns:a16="http://schemas.microsoft.com/office/drawing/2014/main" val="340615530"/>
                    </a:ext>
                  </a:extLst>
                </a:gridCol>
              </a:tblGrid>
              <a:tr h="392688">
                <a:tc>
                  <a:txBody>
                    <a:bodyPr/>
                    <a:lstStyle/>
                    <a:p>
                      <a:pPr algn="ctr"/>
                      <a:r>
                        <a:rPr lang="en-US" sz="1800" b="1" dirty="0">
                          <a:latin typeface="Calibri" panose="020F0502020204030204" pitchFamily="34" charset="0"/>
                          <a:cs typeface="Calibri" panose="020F0502020204030204" pitchFamily="34" charset="0"/>
                        </a:rPr>
                        <a:t>Pollutant</a:t>
                      </a:r>
                    </a:p>
                  </a:txBody>
                  <a:tcPr anchor="ctr"/>
                </a:tc>
                <a:tc>
                  <a:txBody>
                    <a:bodyPr/>
                    <a:lstStyle/>
                    <a:p>
                      <a:pPr algn="ctr"/>
                      <a:r>
                        <a:rPr lang="en-US" sz="1800" b="1" dirty="0">
                          <a:latin typeface="Calibri" panose="020F0502020204030204" pitchFamily="34" charset="0"/>
                          <a:cs typeface="Calibri" panose="020F0502020204030204" pitchFamily="34" charset="0"/>
                        </a:rPr>
                        <a:t>% difference </a:t>
                      </a:r>
                    </a:p>
                    <a:p>
                      <a:pPr algn="ctr"/>
                      <a:r>
                        <a:rPr lang="en-US" sz="1800" b="1" dirty="0">
                          <a:latin typeface="Calibri" panose="020F0502020204030204" pitchFamily="34" charset="0"/>
                          <a:cs typeface="Calibri" panose="020F0502020204030204" pitchFamily="34" charset="0"/>
                        </a:rPr>
                        <a:t>(2028-2016)</a:t>
                      </a:r>
                    </a:p>
                  </a:txBody>
                  <a:tcPr anchor="ctr"/>
                </a:tc>
                <a:extLst>
                  <a:ext uri="{0D108BD9-81ED-4DB2-BD59-A6C34878D82A}">
                    <a16:rowId xmlns:a16="http://schemas.microsoft.com/office/drawing/2014/main" val="835109502"/>
                  </a:ext>
                </a:extLst>
              </a:tr>
              <a:tr h="297510">
                <a:tc>
                  <a:txBody>
                    <a:bodyPr/>
                    <a:lstStyle/>
                    <a:p>
                      <a:pPr algn="ctr"/>
                      <a:r>
                        <a:rPr lang="en-US" sz="1800" dirty="0">
                          <a:latin typeface="Calibri" panose="020F0502020204030204" pitchFamily="34" charset="0"/>
                          <a:cs typeface="Calibri" panose="020F0502020204030204" pitchFamily="34" charset="0"/>
                        </a:rPr>
                        <a:t>NO</a:t>
                      </a:r>
                      <a:r>
                        <a:rPr lang="en-US" sz="1800" baseline="-25000" dirty="0">
                          <a:latin typeface="Calibri" panose="020F0502020204030204" pitchFamily="34" charset="0"/>
                          <a:cs typeface="Calibri" panose="020F0502020204030204" pitchFamily="34" charset="0"/>
                        </a:rPr>
                        <a:t>x</a:t>
                      </a:r>
                    </a:p>
                  </a:txBody>
                  <a:tcPr/>
                </a:tc>
                <a:tc>
                  <a:txBody>
                    <a:bodyPr/>
                    <a:lstStyle/>
                    <a:p>
                      <a:pPr algn="ctr"/>
                      <a:r>
                        <a:rPr lang="en-US" sz="1800" dirty="0">
                          <a:latin typeface="Calibri" panose="020F0502020204030204" pitchFamily="34" charset="0"/>
                          <a:cs typeface="Calibri" panose="020F0502020204030204" pitchFamily="34" charset="0"/>
                        </a:rPr>
                        <a:t>-44.8%</a:t>
                      </a:r>
                    </a:p>
                  </a:txBody>
                  <a:tcPr/>
                </a:tc>
                <a:extLst>
                  <a:ext uri="{0D108BD9-81ED-4DB2-BD59-A6C34878D82A}">
                    <a16:rowId xmlns:a16="http://schemas.microsoft.com/office/drawing/2014/main" val="2163766047"/>
                  </a:ext>
                </a:extLst>
              </a:tr>
              <a:tr h="297510">
                <a:tc>
                  <a:txBody>
                    <a:bodyPr/>
                    <a:lstStyle/>
                    <a:p>
                      <a:pPr algn="ctr"/>
                      <a:r>
                        <a:rPr lang="en-US" sz="1800" dirty="0">
                          <a:latin typeface="Calibri" panose="020F0502020204030204" pitchFamily="34" charset="0"/>
                          <a:cs typeface="Calibri" panose="020F0502020204030204" pitchFamily="34" charset="0"/>
                        </a:rPr>
                        <a:t>VOC</a:t>
                      </a:r>
                    </a:p>
                  </a:txBody>
                  <a:tcPr/>
                </a:tc>
                <a:tc>
                  <a:txBody>
                    <a:bodyPr/>
                    <a:lstStyle/>
                    <a:p>
                      <a:pPr algn="ctr"/>
                      <a:r>
                        <a:rPr lang="en-US" sz="1800" dirty="0">
                          <a:latin typeface="Calibri" panose="020F0502020204030204" pitchFamily="34" charset="0"/>
                          <a:cs typeface="Calibri" panose="020F0502020204030204" pitchFamily="34" charset="0"/>
                        </a:rPr>
                        <a:t>-28.9%</a:t>
                      </a:r>
                    </a:p>
                  </a:txBody>
                  <a:tcPr/>
                </a:tc>
                <a:extLst>
                  <a:ext uri="{0D108BD9-81ED-4DB2-BD59-A6C34878D82A}">
                    <a16:rowId xmlns:a16="http://schemas.microsoft.com/office/drawing/2014/main" val="2118002984"/>
                  </a:ext>
                </a:extLst>
              </a:tr>
              <a:tr h="297510">
                <a:tc>
                  <a:txBody>
                    <a:bodyPr/>
                    <a:lstStyle/>
                    <a:p>
                      <a:pPr algn="ctr"/>
                      <a:r>
                        <a:rPr lang="en-US" sz="1800" dirty="0">
                          <a:latin typeface="Calibri" panose="020F0502020204030204" pitchFamily="34" charset="0"/>
                          <a:cs typeface="Calibri" panose="020F0502020204030204" pitchFamily="34" charset="0"/>
                        </a:rPr>
                        <a:t>PM</a:t>
                      </a:r>
                      <a:r>
                        <a:rPr lang="en-US" sz="1800" baseline="-25000" dirty="0">
                          <a:latin typeface="Calibri" panose="020F0502020204030204" pitchFamily="34" charset="0"/>
                          <a:cs typeface="Calibri" panose="020F0502020204030204" pitchFamily="34" charset="0"/>
                        </a:rPr>
                        <a:t>2.5</a:t>
                      </a:r>
                    </a:p>
                  </a:txBody>
                  <a:tcPr/>
                </a:tc>
                <a:tc>
                  <a:txBody>
                    <a:bodyPr/>
                    <a:lstStyle/>
                    <a:p>
                      <a:pPr algn="ctr"/>
                      <a:r>
                        <a:rPr lang="en-US" sz="1800" dirty="0">
                          <a:latin typeface="Calibri" panose="020F0502020204030204" pitchFamily="34" charset="0"/>
                          <a:cs typeface="Calibri" panose="020F0502020204030204" pitchFamily="34" charset="0"/>
                        </a:rPr>
                        <a:t>-47.1%</a:t>
                      </a:r>
                    </a:p>
                  </a:txBody>
                  <a:tcPr/>
                </a:tc>
                <a:extLst>
                  <a:ext uri="{0D108BD9-81ED-4DB2-BD59-A6C34878D82A}">
                    <a16:rowId xmlns:a16="http://schemas.microsoft.com/office/drawing/2014/main" val="2797124107"/>
                  </a:ext>
                </a:extLst>
              </a:tr>
              <a:tr h="0">
                <a:tc>
                  <a:txBody>
                    <a:bodyPr/>
                    <a:lstStyle/>
                    <a:p>
                      <a:pPr algn="ctr"/>
                      <a:r>
                        <a:rPr lang="en-US" sz="1800" baseline="0" dirty="0">
                          <a:latin typeface="Calibri" panose="020F0502020204030204" pitchFamily="34" charset="0"/>
                          <a:cs typeface="Calibri" panose="020F0502020204030204" pitchFamily="34" charset="0"/>
                        </a:rPr>
                        <a:t>PM</a:t>
                      </a:r>
                      <a:r>
                        <a:rPr lang="en-US" sz="1800" baseline="-25000" dirty="0">
                          <a:latin typeface="Calibri" panose="020F0502020204030204" pitchFamily="34" charset="0"/>
                          <a:cs typeface="Calibri" panose="020F0502020204030204" pitchFamily="34" charset="0"/>
                        </a:rPr>
                        <a:t>10</a:t>
                      </a:r>
                    </a:p>
                  </a:txBody>
                  <a:tcPr/>
                </a:tc>
                <a:tc>
                  <a:txBody>
                    <a:bodyPr/>
                    <a:lstStyle/>
                    <a:p>
                      <a:pPr algn="ctr"/>
                      <a:r>
                        <a:rPr lang="en-US" sz="1800" dirty="0">
                          <a:latin typeface="Calibri" panose="020F0502020204030204" pitchFamily="34" charset="0"/>
                          <a:cs typeface="Calibri" panose="020F0502020204030204" pitchFamily="34" charset="0"/>
                        </a:rPr>
                        <a:t>-46.3%</a:t>
                      </a:r>
                    </a:p>
                  </a:txBody>
                  <a:tcPr/>
                </a:tc>
                <a:extLst>
                  <a:ext uri="{0D108BD9-81ED-4DB2-BD59-A6C34878D82A}">
                    <a16:rowId xmlns:a16="http://schemas.microsoft.com/office/drawing/2014/main" val="3113160741"/>
                  </a:ext>
                </a:extLst>
              </a:tr>
              <a:tr h="0">
                <a:tc>
                  <a:txBody>
                    <a:bodyPr/>
                    <a:lstStyle/>
                    <a:p>
                      <a:pPr algn="ctr"/>
                      <a:r>
                        <a:rPr lang="en-US" sz="1800" dirty="0">
                          <a:latin typeface="Calibri" panose="020F0502020204030204" pitchFamily="34" charset="0"/>
                          <a:cs typeface="Calibri" panose="020F0502020204030204" pitchFamily="34" charset="0"/>
                        </a:rPr>
                        <a:t>SO</a:t>
                      </a:r>
                      <a:r>
                        <a:rPr lang="en-US" sz="1800" baseline="-25000" dirty="0">
                          <a:latin typeface="Calibri" panose="020F0502020204030204" pitchFamily="34" charset="0"/>
                          <a:cs typeface="Calibri" panose="020F0502020204030204" pitchFamily="34" charset="0"/>
                        </a:rPr>
                        <a:t>2</a:t>
                      </a:r>
                    </a:p>
                  </a:txBody>
                  <a:tcPr/>
                </a:tc>
                <a:tc>
                  <a:txBody>
                    <a:bodyPr/>
                    <a:lstStyle/>
                    <a:p>
                      <a:pPr algn="ctr"/>
                      <a:r>
                        <a:rPr lang="en-US" sz="1800" dirty="0">
                          <a:latin typeface="Calibri" panose="020F0502020204030204" pitchFamily="34" charset="0"/>
                          <a:cs typeface="Calibri" panose="020F0502020204030204" pitchFamily="34" charset="0"/>
                        </a:rPr>
                        <a:t>-27.7%</a:t>
                      </a:r>
                    </a:p>
                  </a:txBody>
                  <a:tcPr/>
                </a:tc>
                <a:extLst>
                  <a:ext uri="{0D108BD9-81ED-4DB2-BD59-A6C34878D82A}">
                    <a16:rowId xmlns:a16="http://schemas.microsoft.com/office/drawing/2014/main" val="3455647600"/>
                  </a:ext>
                </a:extLst>
              </a:tr>
              <a:tr h="300746">
                <a:tc>
                  <a:txBody>
                    <a:bodyPr/>
                    <a:lstStyle/>
                    <a:p>
                      <a:pPr algn="ctr"/>
                      <a:r>
                        <a:rPr lang="en-US" sz="1800" dirty="0">
                          <a:latin typeface="Calibri" panose="020F0502020204030204" pitchFamily="34" charset="0"/>
                          <a:cs typeface="Calibri" panose="020F0502020204030204" pitchFamily="34" charset="0"/>
                        </a:rPr>
                        <a:t>CO</a:t>
                      </a:r>
                    </a:p>
                  </a:txBody>
                  <a:tcPr/>
                </a:tc>
                <a:tc>
                  <a:txBody>
                    <a:bodyPr/>
                    <a:lstStyle/>
                    <a:p>
                      <a:pPr algn="ctr"/>
                      <a:r>
                        <a:rPr lang="en-US" sz="1800" dirty="0">
                          <a:latin typeface="Calibri" panose="020F0502020204030204" pitchFamily="34" charset="0"/>
                          <a:cs typeface="Calibri" panose="020F0502020204030204" pitchFamily="34" charset="0"/>
                        </a:rPr>
                        <a:t>+2.9%</a:t>
                      </a:r>
                    </a:p>
                  </a:txBody>
                  <a:tcPr/>
                </a:tc>
                <a:extLst>
                  <a:ext uri="{0D108BD9-81ED-4DB2-BD59-A6C34878D82A}">
                    <a16:rowId xmlns:a16="http://schemas.microsoft.com/office/drawing/2014/main" val="4254844763"/>
                  </a:ext>
                </a:extLst>
              </a:tr>
            </a:tbl>
          </a:graphicData>
        </a:graphic>
      </p:graphicFrame>
      <p:sp>
        <p:nvSpPr>
          <p:cNvPr id="10" name="TextBox 9">
            <a:extLst>
              <a:ext uri="{FF2B5EF4-FFF2-40B4-BE49-F238E27FC236}">
                <a16:creationId xmlns:a16="http://schemas.microsoft.com/office/drawing/2014/main" id="{7261AB88-ADD5-47C5-B7BF-E48D519F4CAB}"/>
              </a:ext>
            </a:extLst>
          </p:cNvPr>
          <p:cNvSpPr txBox="1"/>
          <p:nvPr/>
        </p:nvSpPr>
        <p:spPr>
          <a:xfrm>
            <a:off x="5832132" y="2316780"/>
            <a:ext cx="2985894" cy="338554"/>
          </a:xfrm>
          <a:prstGeom prst="rect">
            <a:avLst/>
          </a:prstGeom>
          <a:noFill/>
          <a:ln w="25400">
            <a:solidFill>
              <a:schemeClr val="tx1"/>
            </a:solidFill>
          </a:ln>
        </p:spPr>
        <p:txBody>
          <a:bodyPr wrap="square" rtlCol="0">
            <a:spAutoFit/>
          </a:bodyPr>
          <a:lstStyle/>
          <a:p>
            <a:pPr algn="ctr"/>
            <a:r>
              <a:rPr lang="en-US" sz="1600" b="1" dirty="0">
                <a:latin typeface="Calibri" panose="020F0502020204030204" pitchFamily="34" charset="0"/>
                <a:cs typeface="Calibri" panose="020F0502020204030204" pitchFamily="34" charset="0"/>
              </a:rPr>
              <a:t>National Summary</a:t>
            </a:r>
          </a:p>
        </p:txBody>
      </p:sp>
    </p:spTree>
    <p:extLst>
      <p:ext uri="{BB962C8B-B14F-4D97-AF65-F5344CB8AC3E}">
        <p14:creationId xmlns:p14="http://schemas.microsoft.com/office/powerpoint/2010/main" val="16923505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7" name="Content Placeholder 1">
            <a:extLst>
              <a:ext uri="{FF2B5EF4-FFF2-40B4-BE49-F238E27FC236}">
                <a16:creationId xmlns:a16="http://schemas.microsoft.com/office/drawing/2014/main" id="{48C906D0-2578-4BE7-BB8F-1B412779913A}"/>
              </a:ext>
            </a:extLst>
          </p:cNvPr>
          <p:cNvSpPr>
            <a:spLocks noGrp="1"/>
          </p:cNvSpPr>
          <p:nvPr>
            <p:ph idx="1"/>
          </p:nvPr>
        </p:nvSpPr>
        <p:spPr>
          <a:xfrm>
            <a:off x="417672" y="2514600"/>
            <a:ext cx="8595360" cy="4038600"/>
          </a:xfrm>
        </p:spPr>
        <p:txBody>
          <a:bodyPr>
            <a:normAutofit/>
          </a:bodyPr>
          <a:lstStyle/>
          <a:p>
            <a:r>
              <a:rPr lang="en-US" sz="2800" b="1" u="sng" dirty="0"/>
              <a:t>Lead </a:t>
            </a:r>
            <a:r>
              <a:rPr lang="en-US" sz="2800" dirty="0"/>
              <a:t>Mark Janssen (LADCO); update provided by EPA</a:t>
            </a:r>
          </a:p>
          <a:p>
            <a:pPr marL="109728" indent="0">
              <a:buNone/>
            </a:pPr>
            <a:endParaRPr lang="en-US" sz="1200" b="1" u="sng" dirty="0"/>
          </a:p>
          <a:p>
            <a:r>
              <a:rPr lang="en-US" sz="2800" b="1" u="sng" dirty="0"/>
              <a:t>Schedule</a:t>
            </a:r>
            <a:r>
              <a:rPr lang="en-US" sz="2800" dirty="0"/>
              <a:t>: Ad hoc</a:t>
            </a:r>
          </a:p>
          <a:p>
            <a:pPr marL="109728" indent="0">
              <a:buNone/>
            </a:pPr>
            <a:endParaRPr lang="en-US" sz="1200" dirty="0"/>
          </a:p>
          <a:p>
            <a:r>
              <a:rPr lang="en-US" sz="2800" b="1" u="sng" dirty="0"/>
              <a:t>Wiki</a:t>
            </a:r>
            <a:r>
              <a:rPr lang="en-US" sz="2800" dirty="0"/>
              <a:t>: </a:t>
            </a:r>
            <a:r>
              <a:rPr lang="en-US" sz="2400" dirty="0">
                <a:hlinkClick r:id="rId2"/>
              </a:rPr>
              <a:t>http://views.cira.colostate.edu/wiki/wiki/9176</a:t>
            </a:r>
            <a:endParaRPr lang="en-US" sz="2400" dirty="0"/>
          </a:p>
          <a:p>
            <a:pPr marL="109728" indent="0">
              <a:buNone/>
            </a:pPr>
            <a:endParaRPr lang="en-US" sz="1200" dirty="0"/>
          </a:p>
          <a:p>
            <a:pPr marL="109728" indent="0">
              <a:buNone/>
            </a:pPr>
            <a:endParaRPr lang="en-US" sz="1200" b="1" u="sng" dirty="0"/>
          </a:p>
        </p:txBody>
      </p:sp>
      <p:sp>
        <p:nvSpPr>
          <p:cNvPr id="8" name="Slide Number Placeholder 2">
            <a:extLst>
              <a:ext uri="{FF2B5EF4-FFF2-40B4-BE49-F238E27FC236}">
                <a16:creationId xmlns:a16="http://schemas.microsoft.com/office/drawing/2014/main" id="{FA8AA879-710C-427F-8CAC-3B9F33D201E4}"/>
              </a:ext>
            </a:extLst>
          </p:cNvPr>
          <p:cNvSpPr txBox="1">
            <a:spLocks/>
          </p:cNvSpPr>
          <p:nvPr/>
        </p:nvSpPr>
        <p:spPr>
          <a:xfrm>
            <a:off x="8647272" y="6407948"/>
            <a:ext cx="365760" cy="3651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C894BD-DCE2-4A96-A9AF-225BBEAC2A40}" type="slidenum">
              <a:rPr lang="en-US" smtClean="0"/>
              <a:pPr/>
              <a:t>47</a:t>
            </a:fld>
            <a:endParaRPr lang="en-US"/>
          </a:p>
        </p:txBody>
      </p:sp>
      <p:sp>
        <p:nvSpPr>
          <p:cNvPr id="9" name="Title 3">
            <a:extLst>
              <a:ext uri="{FF2B5EF4-FFF2-40B4-BE49-F238E27FC236}">
                <a16:creationId xmlns:a16="http://schemas.microsoft.com/office/drawing/2014/main" id="{13AE10F2-CC18-4576-B1B3-F66A4C99C20D}"/>
              </a:ext>
            </a:extLst>
          </p:cNvPr>
          <p:cNvSpPr>
            <a:spLocks noGrp="1"/>
          </p:cNvSpPr>
          <p:nvPr>
            <p:ph type="title"/>
          </p:nvPr>
        </p:nvSpPr>
        <p:spPr>
          <a:xfrm>
            <a:off x="304800" y="471254"/>
            <a:ext cx="5064246" cy="1401762"/>
          </a:xfrm>
        </p:spPr>
        <p:txBody>
          <a:bodyPr>
            <a:noAutofit/>
          </a:bodyPr>
          <a:lstStyle/>
          <a:p>
            <a:pPr algn="ctr"/>
            <a:r>
              <a:rPr lang="en-US" sz="3200" dirty="0"/>
              <a:t>Commercial Marine Vessel (CMV) Workgroup</a:t>
            </a:r>
          </a:p>
        </p:txBody>
      </p:sp>
      <p:pic>
        <p:nvPicPr>
          <p:cNvPr id="10" name="Picture 9">
            <a:extLst>
              <a:ext uri="{FF2B5EF4-FFF2-40B4-BE49-F238E27FC236}">
                <a16:creationId xmlns:a16="http://schemas.microsoft.com/office/drawing/2014/main" id="{C0F2EF9F-2088-4805-8E2D-4184EB61E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854" y="228600"/>
            <a:ext cx="3358178" cy="208676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909875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Autofit/>
          </a:bodyPr>
          <a:lstStyle/>
          <a:p>
            <a:r>
              <a:rPr lang="en-US" sz="3200" dirty="0"/>
              <a:t>Marine Workgroup: 2016v1 Status</a:t>
            </a:r>
          </a:p>
        </p:txBody>
      </p:sp>
      <p:sp>
        <p:nvSpPr>
          <p:cNvPr id="5" name="Content Placeholder 1">
            <a:extLst>
              <a:ext uri="{FF2B5EF4-FFF2-40B4-BE49-F238E27FC236}">
                <a16:creationId xmlns:a16="http://schemas.microsoft.com/office/drawing/2014/main" id="{D533E3B1-F7A1-46E5-80FA-344D9BB133F8}"/>
              </a:ext>
            </a:extLst>
          </p:cNvPr>
          <p:cNvSpPr txBox="1">
            <a:spLocks/>
          </p:cNvSpPr>
          <p:nvPr/>
        </p:nvSpPr>
        <p:spPr>
          <a:xfrm>
            <a:off x="326232" y="1295400"/>
            <a:ext cx="8686800" cy="4953000"/>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Aft>
                <a:spcPts val="600"/>
              </a:spcAft>
            </a:pPr>
            <a:r>
              <a:rPr lang="en-US" sz="2400" dirty="0"/>
              <a:t>For C3 and C1C2, </a:t>
            </a:r>
            <a:r>
              <a:rPr lang="en-US" sz="2000" dirty="0"/>
              <a:t>AIS-based hourly emissions data files for each day were generated for rasterization</a:t>
            </a:r>
          </a:p>
          <a:p>
            <a:pPr>
              <a:spcAft>
                <a:spcPts val="600"/>
              </a:spcAft>
            </a:pPr>
            <a:r>
              <a:rPr lang="en-US" sz="2400" dirty="0"/>
              <a:t>Rasterized C3 and C1C2 onto 36-km and 12-km gridded (hourly) data for CONUS</a:t>
            </a:r>
          </a:p>
          <a:p>
            <a:pPr lvl="1">
              <a:spcAft>
                <a:spcPts val="600"/>
              </a:spcAft>
            </a:pPr>
            <a:r>
              <a:rPr lang="en-US" sz="2000" dirty="0"/>
              <a:t>During this process, adjusted 2017 inventory to 2016</a:t>
            </a:r>
          </a:p>
          <a:p>
            <a:pPr>
              <a:spcAft>
                <a:spcPts val="600"/>
              </a:spcAft>
            </a:pPr>
            <a:r>
              <a:rPr lang="en-US" sz="2400" dirty="0"/>
              <a:t>Reconciled C3 and C1/C2 with Canadian CMV inventory</a:t>
            </a:r>
          </a:p>
          <a:p>
            <a:pPr>
              <a:spcAft>
                <a:spcPts val="600"/>
              </a:spcAft>
            </a:pPr>
            <a:r>
              <a:rPr lang="en-US" sz="2400" dirty="0" err="1"/>
              <a:t>Gapfilled</a:t>
            </a:r>
            <a:r>
              <a:rPr lang="en-US" sz="2400" dirty="0"/>
              <a:t> portions of 36km domain not covered by AIS data selection (small portions of AK, HI, St. Lawrence Seaway)</a:t>
            </a:r>
          </a:p>
          <a:p>
            <a:pPr>
              <a:spcAft>
                <a:spcPts val="600"/>
              </a:spcAft>
            </a:pPr>
            <a:r>
              <a:rPr lang="en-US" sz="2400" dirty="0"/>
              <a:t>Developed C3 and C1/C2 data for NEI annual emissions</a:t>
            </a:r>
          </a:p>
          <a:p>
            <a:pPr>
              <a:spcAft>
                <a:spcPts val="600"/>
              </a:spcAft>
            </a:pPr>
            <a:r>
              <a:rPr lang="en-US" sz="2400" dirty="0"/>
              <a:t>Next steps</a:t>
            </a:r>
          </a:p>
          <a:p>
            <a:pPr lvl="1">
              <a:spcAft>
                <a:spcPts val="600"/>
              </a:spcAft>
            </a:pPr>
            <a:r>
              <a:rPr lang="en-US" sz="2000" dirty="0"/>
              <a:t>Documentation</a:t>
            </a:r>
          </a:p>
          <a:p>
            <a:pPr lvl="1">
              <a:spcAft>
                <a:spcPts val="600"/>
              </a:spcAft>
            </a:pPr>
            <a:r>
              <a:rPr lang="en-US" sz="2000" dirty="0"/>
              <a:t>Rasterization of data Alaska &amp; Hawaii, Puerto Rico / Virgin Islands, Great Lakes, Long Island Sound</a:t>
            </a:r>
          </a:p>
          <a:p>
            <a:pPr lvl="1"/>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1346630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Autofit/>
          </a:bodyPr>
          <a:lstStyle/>
          <a:p>
            <a:r>
              <a:rPr lang="en-US" sz="3200" dirty="0"/>
              <a:t>Marine Workgroup: 2016v1</a:t>
            </a:r>
          </a:p>
        </p:txBody>
      </p:sp>
      <p:sp>
        <p:nvSpPr>
          <p:cNvPr id="5" name="Content Placeholder 1">
            <a:extLst>
              <a:ext uri="{FF2B5EF4-FFF2-40B4-BE49-F238E27FC236}">
                <a16:creationId xmlns:a16="http://schemas.microsoft.com/office/drawing/2014/main" id="{D533E3B1-F7A1-46E5-80FA-344D9BB133F8}"/>
              </a:ext>
            </a:extLst>
          </p:cNvPr>
          <p:cNvSpPr txBox="1">
            <a:spLocks/>
          </p:cNvSpPr>
          <p:nvPr/>
        </p:nvSpPr>
        <p:spPr>
          <a:xfrm>
            <a:off x="95109" y="1803040"/>
            <a:ext cx="4382000" cy="49530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400" b="1" dirty="0"/>
              <a:t>Adjustments for v1</a:t>
            </a:r>
          </a:p>
          <a:p>
            <a:pPr lvl="1">
              <a:spcBef>
                <a:spcPts val="0"/>
              </a:spcBef>
              <a:spcAft>
                <a:spcPts val="600"/>
              </a:spcAft>
            </a:pPr>
            <a:r>
              <a:rPr lang="en-US" sz="2000" dirty="0" err="1"/>
              <a:t>Backcast</a:t>
            </a:r>
            <a:r>
              <a:rPr lang="en-US" sz="2000" dirty="0"/>
              <a:t> the AIS-based CMV inventory being developed for the 2017 NEI to 2016</a:t>
            </a:r>
          </a:p>
          <a:p>
            <a:pPr lvl="1">
              <a:spcBef>
                <a:spcPts val="0"/>
              </a:spcBef>
              <a:spcAft>
                <a:spcPts val="600"/>
              </a:spcAft>
            </a:pPr>
            <a:r>
              <a:rPr lang="en-US" sz="2000" dirty="0"/>
              <a:t>Adjustments based on USACE Vessel Entrances &amp; Clearances data, by C3 vessel type (see table)</a:t>
            </a:r>
          </a:p>
          <a:p>
            <a:pPr lvl="1"/>
            <a:r>
              <a:rPr lang="en-US" sz="2000" dirty="0"/>
              <a:t>Use an aggregate adjustment of 98% for C3 yachts, tugs, barges, fishing vessels, and all C1/C2 vessels</a:t>
            </a:r>
          </a:p>
          <a:p>
            <a:pPr lvl="1"/>
            <a:endParaRPr lang="en-US" sz="2000" dirty="0"/>
          </a:p>
        </p:txBody>
      </p:sp>
      <p:pic>
        <p:nvPicPr>
          <p:cNvPr id="2" name="Picture 1">
            <a:extLst>
              <a:ext uri="{FF2B5EF4-FFF2-40B4-BE49-F238E27FC236}">
                <a16:creationId xmlns:a16="http://schemas.microsoft.com/office/drawing/2014/main" id="{53A9ED07-B516-4C1F-AF4B-24BDE8665A99}"/>
              </a:ext>
            </a:extLst>
          </p:cNvPr>
          <p:cNvPicPr>
            <a:picLocks noChangeAspect="1"/>
          </p:cNvPicPr>
          <p:nvPr/>
        </p:nvPicPr>
        <p:blipFill>
          <a:blip r:embed="rId2"/>
          <a:stretch>
            <a:fillRect/>
          </a:stretch>
        </p:blipFill>
        <p:spPr>
          <a:xfrm>
            <a:off x="4609601" y="1811824"/>
            <a:ext cx="4263665" cy="4433887"/>
          </a:xfrm>
          <a:prstGeom prst="rect">
            <a:avLst/>
          </a:prstGeom>
        </p:spPr>
      </p:pic>
    </p:spTree>
    <p:extLst>
      <p:ext uri="{BB962C8B-B14F-4D97-AF65-F5344CB8AC3E}">
        <p14:creationId xmlns:p14="http://schemas.microsoft.com/office/powerpoint/2010/main" val="1667871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4795" y="1487779"/>
            <a:ext cx="8555832" cy="4920169"/>
          </a:xfrm>
        </p:spPr>
        <p:txBody>
          <a:bodyPr>
            <a:normAutofit/>
          </a:bodyPr>
          <a:lstStyle/>
          <a:p>
            <a:r>
              <a:rPr lang="en-US" sz="2400" b="1" u="sng" dirty="0"/>
              <a:t>Coordination co-leads</a:t>
            </a:r>
            <a:r>
              <a:rPr lang="en-US" sz="2400" dirty="0"/>
              <a:t>: Zac Adelman (LADCO) and Alison </a:t>
            </a:r>
            <a:r>
              <a:rPr lang="en-US" sz="2400" dirty="0" err="1"/>
              <a:t>Eyth</a:t>
            </a:r>
            <a:r>
              <a:rPr lang="en-US" sz="2400" dirty="0"/>
              <a:t> (EPA OAQPS)</a:t>
            </a:r>
          </a:p>
          <a:p>
            <a:pPr lvl="1"/>
            <a:r>
              <a:rPr lang="en-US" sz="1800" dirty="0"/>
              <a:t>Developed process and communication structures, facilitate discussions, help resolve issues, documentation requirements, coordinate distribution of data to stakeholders</a:t>
            </a:r>
          </a:p>
          <a:p>
            <a:r>
              <a:rPr lang="en-US" sz="2400" b="1" u="sng" dirty="0"/>
              <a:t>Coordination committee</a:t>
            </a:r>
            <a:r>
              <a:rPr lang="en-US" sz="2400" dirty="0"/>
              <a:t>: regional, state, EPA leaders </a:t>
            </a:r>
          </a:p>
          <a:p>
            <a:pPr lvl="1"/>
            <a:r>
              <a:rPr lang="en-US" sz="1800" dirty="0"/>
              <a:t>Define processes, resolve issues, co-lead workgroups</a:t>
            </a:r>
          </a:p>
          <a:p>
            <a:pPr lvl="1"/>
            <a:r>
              <a:rPr lang="en-US" sz="1800" dirty="0"/>
              <a:t>Includes overall and WG co-leads plus MJO directors</a:t>
            </a:r>
          </a:p>
          <a:p>
            <a:r>
              <a:rPr lang="en-US" sz="2400" b="1" u="sng" dirty="0"/>
              <a:t>Sector-specific Workgroups</a:t>
            </a:r>
            <a:r>
              <a:rPr lang="en-US" sz="2400" dirty="0"/>
              <a:t>: one regional/state staff and one EPA staff (where possible)</a:t>
            </a:r>
          </a:p>
          <a:p>
            <a:pPr lvl="1"/>
            <a:r>
              <a:rPr lang="en-US" sz="1800" dirty="0"/>
              <a:t>Focus on preparing emissions estimates for 2016 and future years, plus improve how the emissions sectors are modeled</a:t>
            </a:r>
          </a:p>
          <a:p>
            <a:pPr lvl="1"/>
            <a:r>
              <a:rPr lang="en-US" sz="1800" dirty="0"/>
              <a:t>Include participants from EPA/states/locals/regions</a:t>
            </a:r>
          </a:p>
          <a:p>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5</a:t>
            </a:fld>
            <a:endParaRPr lang="en-US"/>
          </a:p>
        </p:txBody>
      </p:sp>
      <p:sp>
        <p:nvSpPr>
          <p:cNvPr id="5" name="Title 4"/>
          <p:cNvSpPr>
            <a:spLocks noGrp="1"/>
          </p:cNvSpPr>
          <p:nvPr>
            <p:ph type="title"/>
          </p:nvPr>
        </p:nvSpPr>
        <p:spPr/>
        <p:txBody>
          <a:bodyPr>
            <a:normAutofit/>
          </a:bodyPr>
          <a:lstStyle/>
          <a:p>
            <a:r>
              <a:rPr lang="en-US" dirty="0"/>
              <a:t>Organizational Structure</a:t>
            </a:r>
          </a:p>
        </p:txBody>
      </p:sp>
    </p:spTree>
    <p:extLst>
      <p:ext uri="{BB962C8B-B14F-4D97-AF65-F5344CB8AC3E}">
        <p14:creationId xmlns:p14="http://schemas.microsoft.com/office/powerpoint/2010/main" val="3969852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1AFE16-0B3E-450E-879B-37B245D33E39}"/>
              </a:ext>
            </a:extLst>
          </p:cNvPr>
          <p:cNvSpPr>
            <a:spLocks noGrp="1"/>
          </p:cNvSpPr>
          <p:nvPr>
            <p:ph type="sldNum" sz="quarter" idx="12"/>
          </p:nvPr>
        </p:nvSpPr>
        <p:spPr/>
        <p:txBody>
          <a:bodyPr/>
          <a:lstStyle/>
          <a:p>
            <a:fld id="{61C894BD-DCE2-4A96-A9AF-225BBEAC2A40}" type="slidenum">
              <a:rPr lang="en-US" smtClean="0"/>
              <a:pPr/>
              <a:t>50</a:t>
            </a:fld>
            <a:endParaRPr lang="en-US"/>
          </a:p>
        </p:txBody>
      </p:sp>
      <p:sp>
        <p:nvSpPr>
          <p:cNvPr id="4" name="Title 3">
            <a:extLst>
              <a:ext uri="{FF2B5EF4-FFF2-40B4-BE49-F238E27FC236}">
                <a16:creationId xmlns:a16="http://schemas.microsoft.com/office/drawing/2014/main" id="{C976E6D7-A77C-465D-B8A2-4146041E6D4B}"/>
              </a:ext>
            </a:extLst>
          </p:cNvPr>
          <p:cNvSpPr>
            <a:spLocks noGrp="1"/>
          </p:cNvSpPr>
          <p:nvPr>
            <p:ph type="title"/>
          </p:nvPr>
        </p:nvSpPr>
        <p:spPr/>
        <p:txBody>
          <a:bodyPr>
            <a:noAutofit/>
          </a:bodyPr>
          <a:lstStyle/>
          <a:p>
            <a:r>
              <a:rPr lang="en-US" sz="3200" dirty="0"/>
              <a:t>CMV C3 Annual Total NOx Emissions</a:t>
            </a:r>
          </a:p>
        </p:txBody>
      </p:sp>
      <p:pic>
        <p:nvPicPr>
          <p:cNvPr id="6" name="Content Placeholder 5">
            <a:extLst>
              <a:ext uri="{FF2B5EF4-FFF2-40B4-BE49-F238E27FC236}">
                <a16:creationId xmlns:a16="http://schemas.microsoft.com/office/drawing/2014/main" id="{1B2F2E7B-6C32-49FC-AA86-9BAF053687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2781" y="1481138"/>
            <a:ext cx="7678437" cy="4525962"/>
          </a:xfrm>
          <a:prstGeom prst="rect">
            <a:avLst/>
          </a:prstGeom>
        </p:spPr>
      </p:pic>
    </p:spTree>
    <p:extLst>
      <p:ext uri="{BB962C8B-B14F-4D97-AF65-F5344CB8AC3E}">
        <p14:creationId xmlns:p14="http://schemas.microsoft.com/office/powerpoint/2010/main" val="1916280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AB24463-CBCD-4E81-8F3D-56E9545688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430" y="1481138"/>
            <a:ext cx="7711139" cy="4525962"/>
          </a:xfrm>
        </p:spPr>
      </p:pic>
      <p:sp>
        <p:nvSpPr>
          <p:cNvPr id="3" name="Slide Number Placeholder 2">
            <a:extLst>
              <a:ext uri="{FF2B5EF4-FFF2-40B4-BE49-F238E27FC236}">
                <a16:creationId xmlns:a16="http://schemas.microsoft.com/office/drawing/2014/main" id="{E8CD3C4F-6909-45EA-B5AD-AC212CE60424}"/>
              </a:ext>
            </a:extLst>
          </p:cNvPr>
          <p:cNvSpPr>
            <a:spLocks noGrp="1"/>
          </p:cNvSpPr>
          <p:nvPr>
            <p:ph type="sldNum" sz="quarter" idx="12"/>
          </p:nvPr>
        </p:nvSpPr>
        <p:spPr/>
        <p:txBody>
          <a:bodyPr/>
          <a:lstStyle/>
          <a:p>
            <a:fld id="{61C894BD-DCE2-4A96-A9AF-225BBEAC2A40}" type="slidenum">
              <a:rPr lang="en-US" smtClean="0"/>
              <a:pPr/>
              <a:t>51</a:t>
            </a:fld>
            <a:endParaRPr lang="en-US"/>
          </a:p>
        </p:txBody>
      </p:sp>
      <p:sp>
        <p:nvSpPr>
          <p:cNvPr id="4" name="Title 3">
            <a:extLst>
              <a:ext uri="{FF2B5EF4-FFF2-40B4-BE49-F238E27FC236}">
                <a16:creationId xmlns:a16="http://schemas.microsoft.com/office/drawing/2014/main" id="{D7ADC8F3-EBA1-42ED-81F0-0A34084CE03D}"/>
              </a:ext>
            </a:extLst>
          </p:cNvPr>
          <p:cNvSpPr>
            <a:spLocks noGrp="1"/>
          </p:cNvSpPr>
          <p:nvPr>
            <p:ph type="title"/>
          </p:nvPr>
        </p:nvSpPr>
        <p:spPr/>
        <p:txBody>
          <a:bodyPr>
            <a:noAutofit/>
          </a:bodyPr>
          <a:lstStyle/>
          <a:p>
            <a:r>
              <a:rPr lang="en-US" sz="3200" dirty="0"/>
              <a:t>CMV C1C2 Annual Total NOx Emissions</a:t>
            </a:r>
          </a:p>
        </p:txBody>
      </p:sp>
    </p:spTree>
    <p:extLst>
      <p:ext uri="{BB962C8B-B14F-4D97-AF65-F5344CB8AC3E}">
        <p14:creationId xmlns:p14="http://schemas.microsoft.com/office/powerpoint/2010/main" val="10239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8BF1584-3100-4A4C-B4F4-91C425DD75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026" y="1517926"/>
            <a:ext cx="8371947" cy="5102224"/>
          </a:xfrm>
        </p:spPr>
      </p:pic>
      <p:sp>
        <p:nvSpPr>
          <p:cNvPr id="3" name="Slide Number Placeholder 2">
            <a:extLst>
              <a:ext uri="{FF2B5EF4-FFF2-40B4-BE49-F238E27FC236}">
                <a16:creationId xmlns:a16="http://schemas.microsoft.com/office/drawing/2014/main" id="{473C9D09-ED11-4A9E-A4DA-88DC5647C7F0}"/>
              </a:ext>
            </a:extLst>
          </p:cNvPr>
          <p:cNvSpPr>
            <a:spLocks noGrp="1"/>
          </p:cNvSpPr>
          <p:nvPr>
            <p:ph type="sldNum" sz="quarter" idx="12"/>
          </p:nvPr>
        </p:nvSpPr>
        <p:spPr/>
        <p:txBody>
          <a:bodyPr/>
          <a:lstStyle/>
          <a:p>
            <a:fld id="{61C894BD-DCE2-4A96-A9AF-225BBEAC2A40}" type="slidenum">
              <a:rPr lang="en-US" smtClean="0"/>
              <a:pPr/>
              <a:t>52</a:t>
            </a:fld>
            <a:endParaRPr lang="en-US"/>
          </a:p>
        </p:txBody>
      </p:sp>
      <p:sp>
        <p:nvSpPr>
          <p:cNvPr id="4" name="Title 3">
            <a:extLst>
              <a:ext uri="{FF2B5EF4-FFF2-40B4-BE49-F238E27FC236}">
                <a16:creationId xmlns:a16="http://schemas.microsoft.com/office/drawing/2014/main" id="{948B323A-513D-4CE5-AD12-758F8342224C}"/>
              </a:ext>
            </a:extLst>
          </p:cNvPr>
          <p:cNvSpPr>
            <a:spLocks noGrp="1"/>
          </p:cNvSpPr>
          <p:nvPr>
            <p:ph type="title"/>
          </p:nvPr>
        </p:nvSpPr>
        <p:spPr/>
        <p:txBody>
          <a:bodyPr>
            <a:noAutofit/>
          </a:bodyPr>
          <a:lstStyle/>
          <a:p>
            <a:r>
              <a:rPr lang="en-US" sz="3200" dirty="0"/>
              <a:t>Difference between 2016v1 and 2016beta CMV Annual NOx Emissions</a:t>
            </a:r>
          </a:p>
        </p:txBody>
      </p:sp>
    </p:spTree>
    <p:extLst>
      <p:ext uri="{BB962C8B-B14F-4D97-AF65-F5344CB8AC3E}">
        <p14:creationId xmlns:p14="http://schemas.microsoft.com/office/powerpoint/2010/main" val="3067996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7672" y="2685468"/>
            <a:ext cx="8595360" cy="3722480"/>
          </a:xfrm>
        </p:spPr>
        <p:txBody>
          <a:bodyPr>
            <a:normAutofit/>
          </a:bodyPr>
          <a:lstStyle/>
          <a:p>
            <a:r>
              <a:rPr lang="en-US" sz="2800" b="1" u="sng" dirty="0"/>
              <a:t>Lead </a:t>
            </a:r>
            <a:r>
              <a:rPr lang="en-US" sz="2800" dirty="0"/>
              <a:t>Mark Janssen (LADCO)</a:t>
            </a:r>
          </a:p>
          <a:p>
            <a:pPr marL="109728" indent="0">
              <a:buNone/>
            </a:pPr>
            <a:endParaRPr lang="en-US" sz="2800" b="1" u="sng" dirty="0"/>
          </a:p>
          <a:p>
            <a:r>
              <a:rPr lang="en-US" sz="2800" b="1" u="sng" dirty="0"/>
              <a:t>Schedule</a:t>
            </a:r>
            <a:r>
              <a:rPr lang="en-US" sz="2800" dirty="0"/>
              <a:t>: As needed</a:t>
            </a:r>
          </a:p>
          <a:p>
            <a:pPr marL="109728" indent="0">
              <a:buNone/>
            </a:pPr>
            <a:endParaRPr lang="en-US" sz="2400" dirty="0"/>
          </a:p>
          <a:p>
            <a:r>
              <a:rPr lang="en-US" sz="2400" b="1" u="sng" dirty="0"/>
              <a:t>Wiki</a:t>
            </a:r>
            <a:r>
              <a:rPr lang="en-US" sz="2400" dirty="0"/>
              <a:t>: </a:t>
            </a:r>
            <a:r>
              <a:rPr lang="en-US" sz="2400" dirty="0">
                <a:hlinkClick r:id="rId2"/>
              </a:rPr>
              <a:t>http://views.cira.colostate.edu/wiki/wiki/9182</a:t>
            </a:r>
            <a:endParaRPr lang="en-US" sz="2400" dirty="0"/>
          </a:p>
          <a:p>
            <a:pPr marL="109728" indent="0">
              <a:buNone/>
            </a:pPr>
            <a:endParaRPr lang="en-US" sz="14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53</a:t>
            </a:fld>
            <a:endParaRPr lang="en-US"/>
          </a:p>
        </p:txBody>
      </p:sp>
      <p:sp>
        <p:nvSpPr>
          <p:cNvPr id="4" name="Title 3"/>
          <p:cNvSpPr>
            <a:spLocks noGrp="1"/>
          </p:cNvSpPr>
          <p:nvPr>
            <p:ph type="title"/>
          </p:nvPr>
        </p:nvSpPr>
        <p:spPr>
          <a:xfrm>
            <a:off x="417672" y="750478"/>
            <a:ext cx="4648200" cy="1143000"/>
          </a:xfrm>
        </p:spPr>
        <p:txBody>
          <a:bodyPr>
            <a:noAutofit/>
          </a:bodyPr>
          <a:lstStyle/>
          <a:p>
            <a:pPr algn="ctr"/>
            <a:r>
              <a:rPr lang="en-US" sz="4400" dirty="0"/>
              <a:t>Rail Workgroup </a:t>
            </a:r>
          </a:p>
        </p:txBody>
      </p:sp>
      <p:pic>
        <p:nvPicPr>
          <p:cNvPr id="7" name="Picture 6">
            <a:extLst>
              <a:ext uri="{FF2B5EF4-FFF2-40B4-BE49-F238E27FC236}">
                <a16:creationId xmlns:a16="http://schemas.microsoft.com/office/drawing/2014/main" id="{2C2D161C-859D-9F43-B1A1-35E459EF5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25425"/>
            <a:ext cx="3602832" cy="242918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125931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1634" y="1417638"/>
            <a:ext cx="7750366" cy="3394472"/>
          </a:xfrm>
        </p:spPr>
        <p:txBody>
          <a:bodyPr>
            <a:normAutofit/>
          </a:bodyPr>
          <a:lstStyle/>
          <a:p>
            <a:pPr>
              <a:spcAft>
                <a:spcPts val="600"/>
              </a:spcAft>
            </a:pPr>
            <a:r>
              <a:rPr lang="en-US" sz="2400" b="1" dirty="0"/>
              <a:t>Approach</a:t>
            </a:r>
          </a:p>
          <a:p>
            <a:pPr lvl="1">
              <a:spcAft>
                <a:spcPts val="600"/>
              </a:spcAft>
            </a:pPr>
            <a:r>
              <a:rPr lang="en-US" sz="2000" dirty="0"/>
              <a:t>Incorporated comments from states</a:t>
            </a:r>
          </a:p>
          <a:p>
            <a:pPr lvl="1">
              <a:spcAft>
                <a:spcPts val="600"/>
              </a:spcAft>
            </a:pPr>
            <a:r>
              <a:rPr lang="en-US" sz="2000" dirty="0"/>
              <a:t>Updated growth rates based on new AEO projections</a:t>
            </a:r>
          </a:p>
          <a:p>
            <a:pPr lvl="1">
              <a:spcAft>
                <a:spcPts val="600"/>
              </a:spcAft>
            </a:pPr>
            <a:r>
              <a:rPr lang="en-US" sz="2000" dirty="0"/>
              <a:t>Include better growth estimates of fleet technology</a:t>
            </a:r>
          </a:p>
          <a:p>
            <a:pPr>
              <a:spcAft>
                <a:spcPts val="600"/>
              </a:spcAft>
            </a:pPr>
            <a:r>
              <a:rPr lang="en-US" sz="2400" b="1" dirty="0"/>
              <a:t>Differences from beta</a:t>
            </a:r>
          </a:p>
          <a:p>
            <a:pPr lvl="1">
              <a:spcAft>
                <a:spcPts val="600"/>
              </a:spcAft>
            </a:pPr>
            <a:r>
              <a:rPr lang="en-US" sz="2000" dirty="0"/>
              <a:t>Fixed circular logic in inventory spreadsheets</a:t>
            </a:r>
            <a:r>
              <a:rPr lang="en-US" sz="2000" b="1" dirty="0"/>
              <a:t> </a:t>
            </a:r>
          </a:p>
        </p:txBody>
      </p:sp>
      <p:sp>
        <p:nvSpPr>
          <p:cNvPr id="3" name="Slide Number Placeholder 2"/>
          <p:cNvSpPr>
            <a:spLocks noGrp="1"/>
          </p:cNvSpPr>
          <p:nvPr>
            <p:ph type="sldNum" sz="quarter" idx="12"/>
          </p:nvPr>
        </p:nvSpPr>
        <p:spPr/>
        <p:txBody>
          <a:bodyPr/>
          <a:lstStyle/>
          <a:p>
            <a:pPr>
              <a:defRPr/>
            </a:pPr>
            <a:fld id="{61C894BD-DCE2-4A96-A9AF-225BBEAC2A40}" type="slidenum">
              <a:rPr lang="en-US" smtClean="0">
                <a:solidFill>
                  <a:prstClr val="black"/>
                </a:solidFill>
              </a:rPr>
              <a:pPr>
                <a:defRPr/>
              </a:pPr>
              <a:t>54</a:t>
            </a:fld>
            <a:endParaRPr lang="en-US">
              <a:solidFill>
                <a:prstClr val="black"/>
              </a:solidFill>
            </a:endParaRPr>
          </a:p>
        </p:txBody>
      </p:sp>
      <p:sp>
        <p:nvSpPr>
          <p:cNvPr id="4" name="Title 3"/>
          <p:cNvSpPr>
            <a:spLocks noGrp="1"/>
          </p:cNvSpPr>
          <p:nvPr>
            <p:ph type="title"/>
          </p:nvPr>
        </p:nvSpPr>
        <p:spPr>
          <a:xfrm>
            <a:off x="609600" y="274638"/>
            <a:ext cx="8077200" cy="1143000"/>
          </a:xfrm>
        </p:spPr>
        <p:txBody>
          <a:bodyPr>
            <a:noAutofit/>
          </a:bodyPr>
          <a:lstStyle/>
          <a:p>
            <a:r>
              <a:rPr lang="en-US" sz="3200" dirty="0"/>
              <a:t>Rail Workgroup: 2016v1</a:t>
            </a:r>
          </a:p>
        </p:txBody>
      </p:sp>
    </p:spTree>
    <p:extLst>
      <p:ext uri="{BB962C8B-B14F-4D97-AF65-F5344CB8AC3E}">
        <p14:creationId xmlns:p14="http://schemas.microsoft.com/office/powerpoint/2010/main" val="177312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CB8B-24F3-4125-93C6-9AF0820D6441}"/>
              </a:ext>
            </a:extLst>
          </p:cNvPr>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rPr>
              <a:t>Projection Methodology Overview </a:t>
            </a:r>
            <a:endParaRPr lang="en-US" dirty="0"/>
          </a:p>
        </p:txBody>
      </p:sp>
      <p:sp>
        <p:nvSpPr>
          <p:cNvPr id="3" name="Content Placeholder 2">
            <a:extLst>
              <a:ext uri="{FF2B5EF4-FFF2-40B4-BE49-F238E27FC236}">
                <a16:creationId xmlns:a16="http://schemas.microsoft.com/office/drawing/2014/main" id="{E0A9E696-E677-4216-98D7-1598EDC59EA4}"/>
              </a:ext>
            </a:extLst>
          </p:cNvPr>
          <p:cNvSpPr>
            <a:spLocks noGrp="1"/>
          </p:cNvSpPr>
          <p:nvPr>
            <p:ph idx="1"/>
          </p:nvPr>
        </p:nvSpPr>
        <p:spPr/>
        <p:txBody>
          <a:bodyPr>
            <a:normAutofit fontScale="70000" lnSpcReduction="20000"/>
          </a:bodyPr>
          <a:lstStyle/>
          <a:p>
            <a:r>
              <a:rPr lang="en-US" dirty="0"/>
              <a:t>Started with Energy Information Administration’s Annual Energy Outlook (AEO) freight rail energy use growth rate projections for 2016 to 2050.</a:t>
            </a:r>
          </a:p>
          <a:p>
            <a:pPr marL="0" indent="0">
              <a:buNone/>
            </a:pPr>
            <a:endParaRPr lang="en-US" sz="975" dirty="0"/>
          </a:p>
          <a:p>
            <a:r>
              <a:rPr lang="en-US" dirty="0"/>
              <a:t>Added in a correction factor for 2017 to account for the abnormally low amount of Class I line-haul fuel use in 2016.</a:t>
            </a:r>
          </a:p>
          <a:p>
            <a:pPr marL="0" indent="0">
              <a:buNone/>
            </a:pPr>
            <a:endParaRPr lang="en-US" sz="975" dirty="0"/>
          </a:p>
          <a:p>
            <a:r>
              <a:rPr lang="en-US" dirty="0"/>
              <a:t>Used modified AEO growth rates to project Class I line-haul fuel use for 2020, 2023, 2028.  </a:t>
            </a:r>
          </a:p>
          <a:p>
            <a:r>
              <a:rPr lang="en-US" sz="2800" dirty="0"/>
              <a:t>Used 2007, 2014, 2016, and 2017 Class I fleet mix data to create projected Emission Factor trendlines for NOx, PM10, and HC.</a:t>
            </a:r>
          </a:p>
          <a:p>
            <a:endParaRPr lang="en-US" sz="1050" dirty="0"/>
          </a:p>
          <a:p>
            <a:r>
              <a:rPr lang="en-US" sz="2800" dirty="0"/>
              <a:t>Determined future year Emission Factor estimates for 2020, 2023, and 2028.  </a:t>
            </a:r>
          </a:p>
          <a:p>
            <a:endParaRPr lang="en-US" sz="1050" dirty="0"/>
          </a:p>
          <a:p>
            <a:r>
              <a:rPr lang="en-US" sz="2800" dirty="0"/>
              <a:t>Used 2016 FRA MGT data, Adjusted RFCI values, and EF estimates to create future year link, state, and county emission estimates for 2020, 2023, 2028.</a:t>
            </a:r>
          </a:p>
          <a:p>
            <a:endParaRPr lang="en-US"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21366956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1C894BD-DCE2-4A96-A9AF-225BBEAC2A40}" type="slidenum">
              <a:rPr lang="en-US" smtClean="0">
                <a:solidFill>
                  <a:prstClr val="black"/>
                </a:solidFill>
              </a:rPr>
              <a:pPr>
                <a:defRPr/>
              </a:pPr>
              <a:t>56</a:t>
            </a:fld>
            <a:endParaRPr lang="en-US">
              <a:solidFill>
                <a:prstClr val="black"/>
              </a:solidFill>
            </a:endParaRPr>
          </a:p>
        </p:txBody>
      </p:sp>
      <p:graphicFrame>
        <p:nvGraphicFramePr>
          <p:cNvPr id="5" name="Chart 4">
            <a:extLst>
              <a:ext uri="{FF2B5EF4-FFF2-40B4-BE49-F238E27FC236}">
                <a16:creationId xmlns:a16="http://schemas.microsoft.com/office/drawing/2014/main" id="{0C30161A-D9DF-4D9E-AF4B-19B1E6BC29DA}"/>
              </a:ext>
            </a:extLst>
          </p:cNvPr>
          <p:cNvGraphicFramePr>
            <a:graphicFrameLocks/>
          </p:cNvGraphicFramePr>
          <p:nvPr>
            <p:extLst>
              <p:ext uri="{D42A27DB-BD31-4B8C-83A1-F6EECF244321}">
                <p14:modId xmlns:p14="http://schemas.microsoft.com/office/powerpoint/2010/main" val="3311870099"/>
              </p:ext>
            </p:extLst>
          </p:nvPr>
        </p:nvGraphicFramePr>
        <p:xfrm>
          <a:off x="609600" y="1417638"/>
          <a:ext cx="8127727" cy="456161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9A378773-E34C-414E-8967-70F667C0AF39}"/>
              </a:ext>
            </a:extLst>
          </p:cNvPr>
          <p:cNvSpPr>
            <a:spLocks noGrp="1"/>
          </p:cNvSpPr>
          <p:nvPr>
            <p:ph type="title"/>
          </p:nvPr>
        </p:nvSpPr>
        <p:spPr>
          <a:xfrm>
            <a:off x="609600" y="274638"/>
            <a:ext cx="8077200" cy="1143000"/>
          </a:xfrm>
        </p:spPr>
        <p:txBody>
          <a:bodyPr>
            <a:noAutofit/>
          </a:bodyPr>
          <a:lstStyle/>
          <a:p>
            <a:r>
              <a:rPr lang="en-US" sz="3200" dirty="0"/>
              <a:t>Rail Workgroup: 2016v1</a:t>
            </a:r>
          </a:p>
        </p:txBody>
      </p:sp>
    </p:spTree>
    <p:extLst>
      <p:ext uri="{BB962C8B-B14F-4D97-AF65-F5344CB8AC3E}">
        <p14:creationId xmlns:p14="http://schemas.microsoft.com/office/powerpoint/2010/main" val="6055182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302CDB-7A08-45BD-9E47-D41CCF86BC3A}"/>
              </a:ext>
            </a:extLst>
          </p:cNvPr>
          <p:cNvSpPr>
            <a:spLocks noGrp="1"/>
          </p:cNvSpPr>
          <p:nvPr>
            <p:ph type="sldNum" sz="quarter" idx="12"/>
          </p:nvPr>
        </p:nvSpPr>
        <p:spPr/>
        <p:txBody>
          <a:bodyPr/>
          <a:lstStyle/>
          <a:p>
            <a:fld id="{61C894BD-DCE2-4A96-A9AF-225BBEAC2A40}" type="slidenum">
              <a:rPr lang="en-US" smtClean="0"/>
              <a:pPr/>
              <a:t>57</a:t>
            </a:fld>
            <a:endParaRPr lang="en-US"/>
          </a:p>
        </p:txBody>
      </p:sp>
      <p:sp>
        <p:nvSpPr>
          <p:cNvPr id="4" name="Title 3">
            <a:extLst>
              <a:ext uri="{FF2B5EF4-FFF2-40B4-BE49-F238E27FC236}">
                <a16:creationId xmlns:a16="http://schemas.microsoft.com/office/drawing/2014/main" id="{28A5A172-7A9F-46AD-8C4F-02EF79FE21AD}"/>
              </a:ext>
            </a:extLst>
          </p:cNvPr>
          <p:cNvSpPr>
            <a:spLocks noGrp="1"/>
          </p:cNvSpPr>
          <p:nvPr>
            <p:ph type="title"/>
          </p:nvPr>
        </p:nvSpPr>
        <p:spPr/>
        <p:txBody>
          <a:bodyPr/>
          <a:lstStyle/>
          <a:p>
            <a:r>
              <a:rPr lang="en-US" dirty="0"/>
              <a:t>Line Haul Projection Results</a:t>
            </a:r>
          </a:p>
        </p:txBody>
      </p:sp>
      <p:pic>
        <p:nvPicPr>
          <p:cNvPr id="5" name="table">
            <a:extLst>
              <a:ext uri="{FF2B5EF4-FFF2-40B4-BE49-F238E27FC236}">
                <a16:creationId xmlns:a16="http://schemas.microsoft.com/office/drawing/2014/main" id="{B0751DDE-19DB-492B-9AA8-E2AC29711927}"/>
              </a:ext>
            </a:extLst>
          </p:cNvPr>
          <p:cNvPicPr>
            <a:picLocks noGrp="1" noChangeAspect="1"/>
          </p:cNvPicPr>
          <p:nvPr>
            <p:ph idx="1"/>
          </p:nvPr>
        </p:nvPicPr>
        <p:blipFill>
          <a:blip r:embed="rId2"/>
          <a:stretch>
            <a:fillRect/>
          </a:stretch>
        </p:blipFill>
        <p:spPr>
          <a:xfrm>
            <a:off x="457200" y="1752600"/>
            <a:ext cx="8512459" cy="4109993"/>
          </a:xfrm>
          <a:prstGeom prst="rect">
            <a:avLst/>
          </a:prstGeom>
        </p:spPr>
      </p:pic>
    </p:spTree>
    <p:extLst>
      <p:ext uri="{BB962C8B-B14F-4D97-AF65-F5344CB8AC3E}">
        <p14:creationId xmlns:p14="http://schemas.microsoft.com/office/powerpoint/2010/main" val="3480411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6990" y="2676180"/>
            <a:ext cx="8576042" cy="3914330"/>
          </a:xfrm>
        </p:spPr>
        <p:txBody>
          <a:bodyPr>
            <a:normAutofit/>
          </a:bodyPr>
          <a:lstStyle/>
          <a:p>
            <a:r>
              <a:rPr lang="en-US" sz="2800" b="1" u="sng" dirty="0"/>
              <a:t>Co-leads</a:t>
            </a:r>
            <a:r>
              <a:rPr lang="en-US" sz="2800" dirty="0"/>
              <a:t>: Tom Richardson(OKDEQ), Jeff Vukovich (EPA)</a:t>
            </a:r>
          </a:p>
          <a:p>
            <a:pPr marL="109728" indent="0">
              <a:buNone/>
            </a:pPr>
            <a:endParaRPr lang="en-US" sz="2800" dirty="0"/>
          </a:p>
          <a:p>
            <a:r>
              <a:rPr lang="en-US" sz="2800" b="1" u="sng" dirty="0"/>
              <a:t>Schedule</a:t>
            </a:r>
            <a:r>
              <a:rPr lang="en-US" sz="2800" dirty="0"/>
              <a:t>: Calls on 2</a:t>
            </a:r>
            <a:r>
              <a:rPr lang="en-US" sz="2800" baseline="30000" dirty="0"/>
              <a:t>nd</a:t>
            </a:r>
            <a:r>
              <a:rPr lang="en-US" sz="2800" dirty="0"/>
              <a:t> Monday at 2pm Eastern</a:t>
            </a:r>
          </a:p>
          <a:p>
            <a:pPr marL="109728" indent="0">
              <a:buNone/>
            </a:pPr>
            <a:endParaRPr lang="en-US" sz="2800" b="1" u="sng" dirty="0"/>
          </a:p>
          <a:p>
            <a:r>
              <a:rPr lang="en-US" sz="2800" b="1" u="sng" dirty="0"/>
              <a:t>Wiki</a:t>
            </a:r>
            <a:r>
              <a:rPr lang="en-US" sz="2800" dirty="0"/>
              <a:t>: </a:t>
            </a:r>
            <a:r>
              <a:rPr lang="en-US" sz="2400" dirty="0">
                <a:hlinkClick r:id="rId2"/>
              </a:rPr>
              <a:t>http://views.cira.colostate.edu/wiki/wiki/9180</a:t>
            </a:r>
            <a:endParaRPr lang="en-US" sz="2400" dirty="0"/>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36990" y="820886"/>
            <a:ext cx="4973210" cy="1143000"/>
          </a:xfrm>
        </p:spPr>
        <p:txBody>
          <a:bodyPr>
            <a:noAutofit/>
          </a:bodyPr>
          <a:lstStyle/>
          <a:p>
            <a:pPr algn="ctr"/>
            <a:r>
              <a:rPr lang="en-US" sz="4400" dirty="0"/>
              <a:t>Oil and Gas Workgroup</a:t>
            </a:r>
          </a:p>
        </p:txBody>
      </p:sp>
      <p:pic>
        <p:nvPicPr>
          <p:cNvPr id="5" name="Picture 4">
            <a:extLst>
              <a:ext uri="{FF2B5EF4-FFF2-40B4-BE49-F238E27FC236}">
                <a16:creationId xmlns:a16="http://schemas.microsoft.com/office/drawing/2014/main" id="{75C26CB8-6A7D-4A7A-9209-46EEAD0B58F9}"/>
              </a:ext>
            </a:extLst>
          </p:cNvPr>
          <p:cNvPicPr>
            <a:picLocks noChangeAspect="1"/>
          </p:cNvPicPr>
          <p:nvPr/>
        </p:nvPicPr>
        <p:blipFill>
          <a:blip r:embed="rId3"/>
          <a:stretch>
            <a:fillRect/>
          </a:stretch>
        </p:blipFill>
        <p:spPr>
          <a:xfrm>
            <a:off x="5562600" y="577613"/>
            <a:ext cx="2900293" cy="1629546"/>
          </a:xfrm>
          <a:prstGeom prst="rect">
            <a:avLst/>
          </a:prstGeom>
        </p:spPr>
      </p:pic>
    </p:spTree>
    <p:extLst>
      <p:ext uri="{BB962C8B-B14F-4D97-AF65-F5344CB8AC3E}">
        <p14:creationId xmlns:p14="http://schemas.microsoft.com/office/powerpoint/2010/main" val="2779387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54521"/>
            <a:ext cx="9306098" cy="5453427"/>
          </a:xfrm>
        </p:spPr>
        <p:txBody>
          <a:bodyPr>
            <a:normAutofit fontScale="92500"/>
          </a:bodyPr>
          <a:lstStyle/>
          <a:p>
            <a:r>
              <a:rPr lang="en-US" sz="2400" b="1" dirty="0"/>
              <a:t>Summary</a:t>
            </a:r>
          </a:p>
          <a:p>
            <a:pPr lvl="1"/>
            <a:r>
              <a:rPr lang="en-US" sz="2400" dirty="0"/>
              <a:t>Updated PA and IL non-point base year inventory</a:t>
            </a:r>
          </a:p>
          <a:p>
            <a:pPr lvl="1"/>
            <a:r>
              <a:rPr lang="en-US" sz="2400" dirty="0"/>
              <a:t>Improved future-year projections where possible</a:t>
            </a:r>
          </a:p>
          <a:p>
            <a:pPr lvl="1"/>
            <a:r>
              <a:rPr lang="en-US" sz="2400" dirty="0"/>
              <a:t>Incorporated any state/MJO updates</a:t>
            </a:r>
          </a:p>
          <a:p>
            <a:r>
              <a:rPr lang="en-US" sz="2400" b="1" dirty="0"/>
              <a:t>Differences from beta: base year</a:t>
            </a:r>
          </a:p>
          <a:p>
            <a:pPr lvl="1"/>
            <a:r>
              <a:rPr lang="en-US" sz="2400" b="1" dirty="0"/>
              <a:t>Pennsylvania</a:t>
            </a:r>
            <a:r>
              <a:rPr lang="en-US" sz="2400" dirty="0"/>
              <a:t> provided unconventional well-related emissions</a:t>
            </a:r>
          </a:p>
          <a:p>
            <a:pPr lvl="2"/>
            <a:r>
              <a:rPr lang="en-US" sz="2400" dirty="0"/>
              <a:t>EPA O&amp;G tool used for conventional well-related emissions</a:t>
            </a:r>
          </a:p>
          <a:p>
            <a:pPr lvl="2"/>
            <a:r>
              <a:rPr lang="en-US" sz="2400" dirty="0"/>
              <a:t>Impact: NOx up 16K tons and VOC down 56k tons</a:t>
            </a:r>
          </a:p>
          <a:p>
            <a:pPr lvl="1"/>
            <a:r>
              <a:rPr lang="en-US" sz="2400" b="1" dirty="0"/>
              <a:t>Illinois</a:t>
            </a:r>
            <a:r>
              <a:rPr lang="en-US" sz="2400" dirty="0"/>
              <a:t> provided updated active well information</a:t>
            </a:r>
          </a:p>
          <a:p>
            <a:pPr lvl="2"/>
            <a:r>
              <a:rPr lang="en-US" sz="2400" dirty="0"/>
              <a:t>48K active wells in 2016beta but actual active wells about 20K</a:t>
            </a:r>
          </a:p>
          <a:p>
            <a:pPr lvl="2"/>
            <a:r>
              <a:rPr lang="en-US" sz="2400" dirty="0"/>
              <a:t>Impact: NOx down 14k tons and VOC down 48K tons</a:t>
            </a:r>
          </a:p>
          <a:p>
            <a:pPr lvl="1"/>
            <a:r>
              <a:rPr lang="en-US" sz="2400" b="1" dirty="0"/>
              <a:t>Virginia</a:t>
            </a:r>
            <a:r>
              <a:rPr lang="en-US" sz="2400" dirty="0"/>
              <a:t> provided new 2016 Natural Gas transmission emission</a:t>
            </a:r>
            <a:r>
              <a:rPr lang="en-US" sz="2200" dirty="0"/>
              <a:t>s</a:t>
            </a:r>
          </a:p>
          <a:p>
            <a:pPr lvl="1"/>
            <a:endParaRPr lang="en-US" sz="18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1600200" y="-41564"/>
            <a:ext cx="8229600" cy="1143000"/>
          </a:xfrm>
        </p:spPr>
        <p:txBody>
          <a:bodyPr>
            <a:noAutofit/>
          </a:bodyPr>
          <a:lstStyle/>
          <a:p>
            <a:r>
              <a:rPr lang="en-US" sz="2800" dirty="0"/>
              <a:t>Oil and Gas Emissions Workgroup</a:t>
            </a:r>
          </a:p>
        </p:txBody>
      </p:sp>
    </p:spTree>
    <p:extLst>
      <p:ext uri="{BB962C8B-B14F-4D97-AF65-F5344CB8AC3E}">
        <p14:creationId xmlns:p14="http://schemas.microsoft.com/office/powerpoint/2010/main" val="1295237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32"/>
            <a:ext cx="8229600" cy="4690868"/>
          </a:xfrm>
        </p:spPr>
        <p:txBody>
          <a:bodyPr>
            <a:normAutofit/>
          </a:bodyPr>
          <a:lstStyle/>
          <a:p>
            <a:r>
              <a:rPr lang="en-US" dirty="0"/>
              <a:t>Recap available information for beta</a:t>
            </a:r>
          </a:p>
          <a:p>
            <a:r>
              <a:rPr lang="en-US" dirty="0"/>
              <a:t>Present the plans for the version 1 release, including data updates and schedule</a:t>
            </a:r>
          </a:p>
        </p:txBody>
      </p:sp>
      <p:sp>
        <p:nvSpPr>
          <p:cNvPr id="3" name="Slide Number Placeholder 2"/>
          <p:cNvSpPr>
            <a:spLocks noGrp="1"/>
          </p:cNvSpPr>
          <p:nvPr>
            <p:ph type="sldNum" sz="quarter" idx="12"/>
          </p:nvPr>
        </p:nvSpPr>
        <p:spPr/>
        <p:txBody>
          <a:bodyPr/>
          <a:lstStyle/>
          <a:p>
            <a:fld id="{61C894BD-DCE2-4A96-A9AF-225BBEAC2A40}" type="slidenum">
              <a:rPr lang="en-US" smtClean="0"/>
              <a:pPr/>
              <a:t>6</a:t>
            </a:fld>
            <a:endParaRPr lang="en-US"/>
          </a:p>
        </p:txBody>
      </p:sp>
      <p:sp>
        <p:nvSpPr>
          <p:cNvPr id="4" name="Title 3"/>
          <p:cNvSpPr>
            <a:spLocks noGrp="1"/>
          </p:cNvSpPr>
          <p:nvPr>
            <p:ph type="title"/>
          </p:nvPr>
        </p:nvSpPr>
        <p:spPr/>
        <p:txBody>
          <a:bodyPr>
            <a:normAutofit/>
          </a:bodyPr>
          <a:lstStyle/>
          <a:p>
            <a:r>
              <a:rPr lang="en-US" dirty="0"/>
              <a:t>Objectives of Today’s Webinar</a:t>
            </a:r>
          </a:p>
        </p:txBody>
      </p:sp>
    </p:spTree>
    <p:extLst>
      <p:ext uri="{BB962C8B-B14F-4D97-AF65-F5344CB8AC3E}">
        <p14:creationId xmlns:p14="http://schemas.microsoft.com/office/powerpoint/2010/main" val="37557144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3236" y="1053050"/>
            <a:ext cx="8566916" cy="5569748"/>
          </a:xfrm>
        </p:spPr>
        <p:txBody>
          <a:bodyPr>
            <a:normAutofit lnSpcReduction="10000"/>
          </a:bodyPr>
          <a:lstStyle/>
          <a:p>
            <a:pPr>
              <a:spcAft>
                <a:spcPts val="600"/>
              </a:spcAft>
            </a:pPr>
            <a:r>
              <a:rPr lang="en-US" sz="2400" b="1" dirty="0"/>
              <a:t>Differences from beta: future-year projections</a:t>
            </a:r>
          </a:p>
          <a:p>
            <a:pPr lvl="1">
              <a:spcAft>
                <a:spcPts val="600"/>
              </a:spcAft>
            </a:pPr>
            <a:r>
              <a:rPr lang="en-US" sz="2200" dirty="0"/>
              <a:t>Production-related sources (SCCs in nonpoint and NAICS in point sources) used AEO2019 reference case (used AEO2018 in beta)</a:t>
            </a:r>
          </a:p>
          <a:p>
            <a:pPr lvl="1">
              <a:spcAft>
                <a:spcPts val="600"/>
              </a:spcAft>
            </a:pPr>
            <a:r>
              <a:rPr lang="en-US" sz="2200" dirty="0"/>
              <a:t>Used 4-year average (2014-2017) emissions dataset for non-point exploration-related sources</a:t>
            </a:r>
          </a:p>
          <a:p>
            <a:pPr lvl="1">
              <a:spcAft>
                <a:spcPts val="600"/>
              </a:spcAft>
            </a:pPr>
            <a:r>
              <a:rPr lang="en-US" sz="2200" dirty="0"/>
              <a:t>Added NJ control information for pipeline compressor(s)</a:t>
            </a:r>
          </a:p>
          <a:p>
            <a:pPr lvl="1">
              <a:spcAft>
                <a:spcPts val="600"/>
              </a:spcAft>
            </a:pPr>
            <a:r>
              <a:rPr lang="en-US" sz="2200" dirty="0"/>
              <a:t>Used VA natural gas transmissions future year emissions</a:t>
            </a:r>
          </a:p>
          <a:p>
            <a:pPr>
              <a:spcAft>
                <a:spcPts val="600"/>
              </a:spcAft>
            </a:pPr>
            <a:r>
              <a:rPr lang="en-US" sz="2400" b="1" dirty="0"/>
              <a:t>Milestones</a:t>
            </a:r>
          </a:p>
          <a:p>
            <a:pPr lvl="1">
              <a:spcAft>
                <a:spcPts val="600"/>
              </a:spcAft>
            </a:pPr>
            <a:r>
              <a:rPr lang="en-US" sz="2200" dirty="0"/>
              <a:t>Expected release date: </a:t>
            </a:r>
          </a:p>
          <a:p>
            <a:pPr lvl="2">
              <a:spcAft>
                <a:spcPts val="600"/>
              </a:spcAft>
            </a:pPr>
            <a:r>
              <a:rPr lang="en-US" sz="2200" dirty="0"/>
              <a:t>WG Base year and future-year inventory : Early October</a:t>
            </a:r>
          </a:p>
          <a:p>
            <a:pPr>
              <a:spcAft>
                <a:spcPts val="600"/>
              </a:spcAft>
            </a:pPr>
            <a:r>
              <a:rPr lang="en-US" sz="2400" dirty="0"/>
              <a:t>WRAP Baseline inventory has arrived!</a:t>
            </a:r>
          </a:p>
          <a:p>
            <a:pPr lvl="1">
              <a:spcAft>
                <a:spcPts val="600"/>
              </a:spcAft>
            </a:pPr>
            <a:r>
              <a:rPr lang="en-US" sz="2000" dirty="0"/>
              <a:t>Summary slides follow</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57200" y="34636"/>
            <a:ext cx="8229600" cy="1143000"/>
          </a:xfrm>
        </p:spPr>
        <p:txBody>
          <a:bodyPr>
            <a:noAutofit/>
          </a:bodyPr>
          <a:lstStyle/>
          <a:p>
            <a:r>
              <a:rPr lang="en-US" sz="3200" dirty="0"/>
              <a:t>Oil and Gas Emissions Workgroup</a:t>
            </a:r>
          </a:p>
        </p:txBody>
      </p:sp>
    </p:spTree>
    <p:extLst>
      <p:ext uri="{BB962C8B-B14F-4D97-AF65-F5344CB8AC3E}">
        <p14:creationId xmlns:p14="http://schemas.microsoft.com/office/powerpoint/2010/main" val="23963890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877EE4-F435-4E9A-85F0-4D0486A0EFF3}"/>
              </a:ext>
            </a:extLst>
          </p:cNvPr>
          <p:cNvSpPr>
            <a:spLocks noGrp="1"/>
          </p:cNvSpPr>
          <p:nvPr>
            <p:ph type="sldNum" sz="quarter" idx="12"/>
          </p:nvPr>
        </p:nvSpPr>
        <p:spPr/>
        <p:txBody>
          <a:bodyPr/>
          <a:lstStyle/>
          <a:p>
            <a:fld id="{61C894BD-DCE2-4A96-A9AF-225BBEAC2A40}" type="slidenum">
              <a:rPr lang="en-US" smtClean="0"/>
              <a:pPr/>
              <a:t>61</a:t>
            </a:fld>
            <a:endParaRPr lang="en-US"/>
          </a:p>
        </p:txBody>
      </p:sp>
      <p:pic>
        <p:nvPicPr>
          <p:cNvPr id="8" name="Picture 7">
            <a:extLst>
              <a:ext uri="{FF2B5EF4-FFF2-40B4-BE49-F238E27FC236}">
                <a16:creationId xmlns:a16="http://schemas.microsoft.com/office/drawing/2014/main" id="{CB3E90F6-F626-4886-8496-7F826C3E4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092" y="3323531"/>
            <a:ext cx="6739890" cy="3515451"/>
          </a:xfrm>
          <a:prstGeom prst="rect">
            <a:avLst/>
          </a:prstGeom>
        </p:spPr>
      </p:pic>
      <p:sp>
        <p:nvSpPr>
          <p:cNvPr id="9" name="TextBox 8">
            <a:extLst>
              <a:ext uri="{FF2B5EF4-FFF2-40B4-BE49-F238E27FC236}">
                <a16:creationId xmlns:a16="http://schemas.microsoft.com/office/drawing/2014/main" id="{9093DDF5-65F1-407A-AA36-CEF12E9B98A8}"/>
              </a:ext>
            </a:extLst>
          </p:cNvPr>
          <p:cNvSpPr txBox="1"/>
          <p:nvPr/>
        </p:nvSpPr>
        <p:spPr>
          <a:xfrm>
            <a:off x="6779260" y="304800"/>
            <a:ext cx="2364740" cy="923330"/>
          </a:xfrm>
          <a:prstGeom prst="rect">
            <a:avLst/>
          </a:prstGeom>
          <a:noFill/>
        </p:spPr>
        <p:txBody>
          <a:bodyPr wrap="square" rtlCol="0">
            <a:spAutoFit/>
          </a:bodyPr>
          <a:lstStyle/>
          <a:p>
            <a:r>
              <a:rPr lang="en-US" dirty="0"/>
              <a:t>2016 version 1</a:t>
            </a:r>
          </a:p>
          <a:p>
            <a:r>
              <a:rPr lang="en-US" dirty="0"/>
              <a:t>Nonpoint oil and</a:t>
            </a:r>
          </a:p>
          <a:p>
            <a:r>
              <a:rPr lang="en-US" dirty="0"/>
              <a:t>gas NOx (tons/yr)</a:t>
            </a:r>
          </a:p>
        </p:txBody>
      </p:sp>
      <p:sp>
        <p:nvSpPr>
          <p:cNvPr id="10" name="TextBox 9">
            <a:extLst>
              <a:ext uri="{FF2B5EF4-FFF2-40B4-BE49-F238E27FC236}">
                <a16:creationId xmlns:a16="http://schemas.microsoft.com/office/drawing/2014/main" id="{5195CE64-7835-4098-BC51-E55994B9DC61}"/>
              </a:ext>
            </a:extLst>
          </p:cNvPr>
          <p:cNvSpPr txBox="1"/>
          <p:nvPr/>
        </p:nvSpPr>
        <p:spPr>
          <a:xfrm>
            <a:off x="-9048" y="3657600"/>
            <a:ext cx="2364740" cy="1200329"/>
          </a:xfrm>
          <a:prstGeom prst="rect">
            <a:avLst/>
          </a:prstGeom>
          <a:noFill/>
        </p:spPr>
        <p:txBody>
          <a:bodyPr wrap="square" rtlCol="0">
            <a:spAutoFit/>
          </a:bodyPr>
          <a:lstStyle/>
          <a:p>
            <a:r>
              <a:rPr lang="en-US" dirty="0"/>
              <a:t>2028 – 2016 NOx</a:t>
            </a:r>
          </a:p>
          <a:p>
            <a:r>
              <a:rPr lang="en-US" dirty="0"/>
              <a:t>% change in</a:t>
            </a:r>
          </a:p>
          <a:p>
            <a:r>
              <a:rPr lang="en-US" dirty="0"/>
              <a:t>nonpoint oil and gas emissions</a:t>
            </a:r>
          </a:p>
        </p:txBody>
      </p:sp>
      <p:pic>
        <p:nvPicPr>
          <p:cNvPr id="6" name="Picture 5">
            <a:extLst>
              <a:ext uri="{FF2B5EF4-FFF2-40B4-BE49-F238E27FC236}">
                <a16:creationId xmlns:a16="http://schemas.microsoft.com/office/drawing/2014/main" id="{63BDD6F2-3C6A-4052-9336-F0D4B78C0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70720"/>
            <a:ext cx="6779260" cy="3499720"/>
          </a:xfrm>
          <a:prstGeom prst="rect">
            <a:avLst/>
          </a:prstGeom>
        </p:spPr>
      </p:pic>
    </p:spTree>
    <p:extLst>
      <p:ext uri="{BB962C8B-B14F-4D97-AF65-F5344CB8AC3E}">
        <p14:creationId xmlns:p14="http://schemas.microsoft.com/office/powerpoint/2010/main" val="39489699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a:defRPr/>
            </a:pPr>
            <a:fld id="{A1D2DB83-4629-4EF1-956E-0C77392CBAD7}" type="slidenum">
              <a:rPr lang="en-US" sz="788">
                <a:solidFill>
                  <a:srgbClr val="FFFFFF"/>
                </a:solidFill>
                <a:latin typeface="Calibri"/>
              </a:rPr>
              <a:pPr defTabSz="685800">
                <a:defRPr/>
              </a:pPr>
              <a:t>62</a:t>
            </a:fld>
            <a:endParaRPr lang="en-US" sz="788" dirty="0">
              <a:solidFill>
                <a:srgbClr val="FFFFFF"/>
              </a:solidFill>
              <a:latin typeface="Calibri"/>
            </a:endParaRPr>
          </a:p>
        </p:txBody>
      </p:sp>
      <p:sp>
        <p:nvSpPr>
          <p:cNvPr id="3" name="Content Placeholder 2"/>
          <p:cNvSpPr>
            <a:spLocks noGrp="1"/>
          </p:cNvSpPr>
          <p:nvPr>
            <p:ph idx="4294967295"/>
          </p:nvPr>
        </p:nvSpPr>
        <p:spPr>
          <a:xfrm>
            <a:off x="152400" y="990600"/>
            <a:ext cx="8860632" cy="5029200"/>
          </a:xfrm>
        </p:spPr>
        <p:txBody>
          <a:bodyPr>
            <a:noAutofit/>
          </a:bodyPr>
          <a:lstStyle/>
          <a:p>
            <a:pPr>
              <a:spcBef>
                <a:spcPts val="0"/>
              </a:spcBef>
            </a:pPr>
            <a:r>
              <a:rPr lang="en-US" sz="2250" b="1" dirty="0">
                <a:solidFill>
                  <a:schemeClr val="accent2"/>
                </a:solidFill>
              </a:rPr>
              <a:t>WRAP Oil and Gas Work Group (OGWG): </a:t>
            </a:r>
          </a:p>
          <a:p>
            <a:pPr lvl="1">
              <a:spcBef>
                <a:spcPts val="0"/>
              </a:spcBef>
              <a:spcAft>
                <a:spcPts val="300"/>
              </a:spcAft>
            </a:pPr>
            <a:r>
              <a:rPr lang="en-US" sz="1800" dirty="0"/>
              <a:t>Promote understanding of the role of oil and gas in regional and local air quality plans</a:t>
            </a:r>
          </a:p>
          <a:p>
            <a:pPr lvl="1">
              <a:spcBef>
                <a:spcPts val="0"/>
              </a:spcBef>
              <a:spcAft>
                <a:spcPts val="300"/>
              </a:spcAft>
            </a:pPr>
            <a:r>
              <a:rPr lang="en-US" sz="1800" dirty="0"/>
              <a:t>Address the data and analysis elements, topics, and issues related to air quality impacts from the oil and gas sector</a:t>
            </a:r>
          </a:p>
          <a:p>
            <a:pPr lvl="1">
              <a:spcBef>
                <a:spcPts val="0"/>
              </a:spcBef>
            </a:pPr>
            <a:r>
              <a:rPr lang="en-US" sz="1800" dirty="0"/>
              <a:t>OGWG materials at: </a:t>
            </a:r>
            <a:r>
              <a:rPr lang="en-US" sz="1800" dirty="0">
                <a:hlinkClick r:id="rId3"/>
              </a:rPr>
              <a:t>https://www.wrapair2.org/OGWG.aspx</a:t>
            </a:r>
            <a:endParaRPr lang="en-GB" sz="1800" dirty="0"/>
          </a:p>
          <a:p>
            <a:pPr marL="393192" lvl="1" indent="0">
              <a:spcBef>
                <a:spcPts val="0"/>
              </a:spcBef>
              <a:buNone/>
            </a:pPr>
            <a:endParaRPr lang="en-US" sz="1600" dirty="0"/>
          </a:p>
          <a:p>
            <a:pPr>
              <a:spcBef>
                <a:spcPts val="0"/>
              </a:spcBef>
            </a:pPr>
            <a:r>
              <a:rPr lang="en-US" sz="2250" b="1" dirty="0">
                <a:solidFill>
                  <a:schemeClr val="accent2"/>
                </a:solidFill>
              </a:rPr>
              <a:t>Oil and Gas Work Group (OGWG) Formation:  </a:t>
            </a:r>
          </a:p>
          <a:p>
            <a:pPr lvl="1">
              <a:spcBef>
                <a:spcPts val="0"/>
              </a:spcBef>
              <a:spcAft>
                <a:spcPts val="300"/>
              </a:spcAft>
            </a:pPr>
            <a:r>
              <a:rPr lang="en-US" sz="1800" dirty="0"/>
              <a:t>Members with applicable oil and gas expertise and geographic representation from WRAP member agencies (state, tribal, local, federal)</a:t>
            </a:r>
          </a:p>
          <a:p>
            <a:pPr lvl="1">
              <a:spcBef>
                <a:spcPts val="0"/>
              </a:spcBef>
            </a:pPr>
            <a:r>
              <a:rPr lang="en-US" sz="1800" dirty="0"/>
              <a:t>Initial OGWG Call – November 15, 2016</a:t>
            </a:r>
          </a:p>
          <a:p>
            <a:pPr marL="109728" indent="0">
              <a:spcBef>
                <a:spcPts val="0"/>
              </a:spcBef>
              <a:buNone/>
            </a:pPr>
            <a:endParaRPr lang="en-US" sz="1600" b="1" dirty="0">
              <a:solidFill>
                <a:schemeClr val="accent2"/>
              </a:solidFill>
            </a:endParaRPr>
          </a:p>
          <a:p>
            <a:pPr>
              <a:spcBef>
                <a:spcPts val="0"/>
              </a:spcBef>
            </a:pPr>
            <a:r>
              <a:rPr lang="en-US" sz="2250" b="1" dirty="0">
                <a:solidFill>
                  <a:schemeClr val="accent2"/>
                </a:solidFill>
              </a:rPr>
              <a:t>Co-Chairs:  </a:t>
            </a:r>
          </a:p>
          <a:p>
            <a:pPr lvl="1">
              <a:spcBef>
                <a:spcPts val="0"/>
              </a:spcBef>
              <a:spcAft>
                <a:spcPts val="300"/>
              </a:spcAft>
            </a:pPr>
            <a:r>
              <a:rPr lang="en-US" sz="1800" dirty="0"/>
              <a:t>Amanda Brimmer, Regional Air Quality Council (RAQC), Denver, CO</a:t>
            </a:r>
          </a:p>
          <a:p>
            <a:pPr lvl="1">
              <a:spcBef>
                <a:spcPts val="0"/>
              </a:spcBef>
              <a:spcAft>
                <a:spcPts val="300"/>
              </a:spcAft>
            </a:pPr>
            <a:r>
              <a:rPr lang="en-US" sz="1800" dirty="0"/>
              <a:t>Mark Jones, New Mexico Environment Department, Farmington, NM</a:t>
            </a:r>
          </a:p>
          <a:p>
            <a:pPr lvl="1">
              <a:spcBef>
                <a:spcPts val="0"/>
              </a:spcBef>
            </a:pPr>
            <a:r>
              <a:rPr lang="en-US" sz="1800" dirty="0"/>
              <a:t>Darla Potter, Wyoming DEQ - Air Quality Division, Cheyenne, WY</a:t>
            </a:r>
          </a:p>
        </p:txBody>
      </p:sp>
      <p:sp>
        <p:nvSpPr>
          <p:cNvPr id="6" name="Title 1"/>
          <p:cNvSpPr>
            <a:spLocks noGrp="1"/>
          </p:cNvSpPr>
          <p:nvPr>
            <p:ph type="title" idx="4294967295"/>
          </p:nvPr>
        </p:nvSpPr>
        <p:spPr>
          <a:xfrm>
            <a:off x="0" y="152400"/>
            <a:ext cx="9144000" cy="533400"/>
          </a:xfrm>
        </p:spPr>
        <p:txBody>
          <a:bodyPr>
            <a:normAutofit fontScale="90000"/>
          </a:bodyPr>
          <a:lstStyle/>
          <a:p>
            <a:pPr algn="ctr"/>
            <a:r>
              <a:rPr lang="en-US" sz="3225" dirty="0"/>
              <a:t>WRAP Oil and Gas Work Group</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046110"/>
            <a:ext cx="1453782" cy="7236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4504" y="5867400"/>
            <a:ext cx="1384091" cy="959427"/>
          </a:xfrm>
          <a:prstGeom prst="rect">
            <a:avLst/>
          </a:prstGeom>
        </p:spPr>
      </p:pic>
    </p:spTree>
    <p:extLst>
      <p:ext uri="{BB962C8B-B14F-4D97-AF65-F5344CB8AC3E}">
        <p14:creationId xmlns:p14="http://schemas.microsoft.com/office/powerpoint/2010/main" val="337420530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136ECB-82AF-41B9-A9C2-8CD90CAA7D68}"/>
              </a:ext>
            </a:extLst>
          </p:cNvPr>
          <p:cNvSpPr>
            <a:spLocks noGrp="1"/>
          </p:cNvSpPr>
          <p:nvPr>
            <p:ph idx="1"/>
          </p:nvPr>
        </p:nvSpPr>
        <p:spPr>
          <a:xfrm>
            <a:off x="457200" y="1066800"/>
            <a:ext cx="8305800" cy="5410200"/>
          </a:xfrm>
        </p:spPr>
        <p:txBody>
          <a:bodyPr>
            <a:normAutofit fontScale="62500" lnSpcReduction="20000"/>
          </a:bodyPr>
          <a:lstStyle/>
          <a:p>
            <a:r>
              <a:rPr lang="en-GB" sz="3200" dirty="0"/>
              <a:t>Baseline Planning Inventory Revisions</a:t>
            </a:r>
          </a:p>
          <a:p>
            <a:pPr lvl="1"/>
            <a:r>
              <a:rPr lang="en-GB" dirty="0"/>
              <a:t>Williston Basin Casinghead Gas Revision, Inclusion of new inventories within Colorado</a:t>
            </a:r>
          </a:p>
          <a:p>
            <a:r>
              <a:rPr lang="en-GB" sz="3200" dirty="0"/>
              <a:t>Speciation Profile Updates</a:t>
            </a:r>
          </a:p>
          <a:p>
            <a:r>
              <a:rPr lang="en-GB" sz="3200" dirty="0"/>
              <a:t>Revised Timeline</a:t>
            </a:r>
          </a:p>
          <a:p>
            <a:pPr marL="109728" indent="0">
              <a:buNone/>
            </a:pPr>
            <a:endParaRPr lang="en-GB" dirty="0"/>
          </a:p>
          <a:p>
            <a:r>
              <a:rPr lang="en-US" sz="3300" dirty="0"/>
              <a:t>Baseline Year Alaska and Intermountain Region Emissions Inventory revised final deliverables – Sept. 2019 - the </a:t>
            </a:r>
            <a:r>
              <a:rPr lang="en-US" sz="3300" dirty="0">
                <a:hlinkClick r:id="rId3"/>
              </a:rPr>
              <a:t>Revised Final Report</a:t>
            </a:r>
            <a:r>
              <a:rPr lang="en-US" sz="3300" dirty="0"/>
              <a:t> and </a:t>
            </a:r>
            <a:r>
              <a:rPr lang="en-US" sz="3300" dirty="0">
                <a:hlinkClick r:id="rId4"/>
              </a:rPr>
              <a:t>Inventory Spreadsheet</a:t>
            </a:r>
            <a:r>
              <a:rPr lang="en-US" sz="3300" dirty="0"/>
              <a:t> were completed in mid-Sept. The </a:t>
            </a:r>
            <a:r>
              <a:rPr lang="en-US" sz="3300" dirty="0">
                <a:hlinkClick r:id="rId5"/>
              </a:rPr>
              <a:t>gas profile</a:t>
            </a:r>
            <a:r>
              <a:rPr lang="en-US" sz="3300" dirty="0"/>
              <a:t> information posted in July is unchanged.</a:t>
            </a:r>
          </a:p>
          <a:p>
            <a:pPr marL="109728" indent="0">
              <a:buNone/>
            </a:pPr>
            <a:endParaRPr lang="en-US" sz="1800" dirty="0"/>
          </a:p>
          <a:p>
            <a:r>
              <a:rPr lang="en-US" sz="3600" dirty="0"/>
              <a:t>Applies results from OGWG Emissions Survey for State Air Agencies and O&amp;G Operators </a:t>
            </a:r>
          </a:p>
          <a:p>
            <a:pPr lvl="1"/>
            <a:r>
              <a:rPr lang="en-US" sz="2700" dirty="0">
                <a:hlinkClick r:id="rId6"/>
              </a:rPr>
              <a:t>Complete survey</a:t>
            </a:r>
            <a:r>
              <a:rPr lang="en-US" sz="2700" dirty="0"/>
              <a:t> (January 2019)</a:t>
            </a:r>
          </a:p>
          <a:p>
            <a:pPr lvl="1"/>
            <a:r>
              <a:rPr lang="en-US" sz="2700" dirty="0">
                <a:hlinkClick r:id="rId7"/>
              </a:rPr>
              <a:t>Fleet turnover and controls-focused survey</a:t>
            </a:r>
            <a:r>
              <a:rPr lang="en-US" sz="2700" dirty="0"/>
              <a:t> (January 2019)</a:t>
            </a:r>
          </a:p>
          <a:p>
            <a:pPr lvl="1"/>
            <a:r>
              <a:rPr lang="en-US" sz="2700" u="sng" dirty="0">
                <a:hlinkClick r:id="rId8"/>
              </a:rPr>
              <a:t>WRAP OGWG Survey Data Collection Synthesis Memo, Ramboll</a:t>
            </a:r>
            <a:endParaRPr lang="en-US" sz="2700" dirty="0"/>
          </a:p>
          <a:p>
            <a:pPr lvl="1"/>
            <a:r>
              <a:rPr lang="en-US" sz="2700" dirty="0"/>
              <a:t>WESTAR-WRAP Base Case: </a:t>
            </a:r>
          </a:p>
          <a:p>
            <a:pPr lvl="2"/>
            <a:r>
              <a:rPr lang="en-US" sz="2700" dirty="0">
                <a:hlinkClick r:id="rId9"/>
              </a:rPr>
              <a:t>2014 base case (v1) emission inventory spreadsheet</a:t>
            </a:r>
            <a:endParaRPr lang="en-US" sz="2700" dirty="0"/>
          </a:p>
          <a:p>
            <a:pPr lvl="2"/>
            <a:r>
              <a:rPr lang="en-US" sz="2700" dirty="0">
                <a:hlinkClick r:id="rId10"/>
              </a:rPr>
              <a:t>2014 oil and gas activity spreadsheet</a:t>
            </a:r>
            <a:endParaRPr lang="en-GB" sz="2700" dirty="0"/>
          </a:p>
        </p:txBody>
      </p:sp>
      <p:sp>
        <p:nvSpPr>
          <p:cNvPr id="3" name="Title 2">
            <a:extLst>
              <a:ext uri="{FF2B5EF4-FFF2-40B4-BE49-F238E27FC236}">
                <a16:creationId xmlns:a16="http://schemas.microsoft.com/office/drawing/2014/main" id="{C4167EEF-FDB4-438E-8B54-95E63B3F5751}"/>
              </a:ext>
            </a:extLst>
          </p:cNvPr>
          <p:cNvSpPr>
            <a:spLocks noGrp="1"/>
          </p:cNvSpPr>
          <p:nvPr>
            <p:ph type="title"/>
          </p:nvPr>
        </p:nvSpPr>
        <p:spPr>
          <a:xfrm>
            <a:off x="152400" y="274638"/>
            <a:ext cx="8784432" cy="715962"/>
          </a:xfrm>
        </p:spPr>
        <p:txBody>
          <a:bodyPr>
            <a:noAutofit/>
          </a:bodyPr>
          <a:lstStyle/>
          <a:p>
            <a:r>
              <a:rPr lang="en-GB" sz="2200" dirty="0"/>
              <a:t>Western 7-state Baseline O&amp;G EI data replacement for National Emissions Collaborative v1 release</a:t>
            </a:r>
          </a:p>
        </p:txBody>
      </p:sp>
      <p:sp>
        <p:nvSpPr>
          <p:cNvPr id="4" name="Slide Number Placeholder 3">
            <a:extLst>
              <a:ext uri="{FF2B5EF4-FFF2-40B4-BE49-F238E27FC236}">
                <a16:creationId xmlns:a16="http://schemas.microsoft.com/office/drawing/2014/main" id="{09E1F8A3-2DDB-4A84-A522-CDAAD446E80E}"/>
              </a:ext>
            </a:extLst>
          </p:cNvPr>
          <p:cNvSpPr>
            <a:spLocks noGrp="1"/>
          </p:cNvSpPr>
          <p:nvPr>
            <p:ph type="sldNum" sz="quarter" idx="12"/>
          </p:nvPr>
        </p:nvSpPr>
        <p:spPr/>
        <p:txBody>
          <a:bodyPr/>
          <a:lstStyle/>
          <a:p>
            <a:fld id="{31421AFA-3AE7-4CEA-BC9B-447859BED57B}" type="slidenum">
              <a:rPr lang="en-GB" smtClean="0"/>
              <a:pPr/>
              <a:t>63</a:t>
            </a:fld>
            <a:endParaRPr lang="en-GB" dirty="0"/>
          </a:p>
        </p:txBody>
      </p: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00" y="6046110"/>
            <a:ext cx="1453782" cy="723675"/>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54504" y="5867400"/>
            <a:ext cx="1384091" cy="959427"/>
          </a:xfrm>
          <a:prstGeom prst="rect">
            <a:avLst/>
          </a:prstGeom>
        </p:spPr>
      </p:pic>
    </p:spTree>
    <p:extLst>
      <p:ext uri="{BB962C8B-B14F-4D97-AF65-F5344CB8AC3E}">
        <p14:creationId xmlns:p14="http://schemas.microsoft.com/office/powerpoint/2010/main" val="3426693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606598-723F-48A8-ADFA-1F27D7AF0700}"/>
              </a:ext>
            </a:extLst>
          </p:cNvPr>
          <p:cNvSpPr>
            <a:spLocks noGrp="1"/>
          </p:cNvSpPr>
          <p:nvPr>
            <p:ph idx="1"/>
          </p:nvPr>
        </p:nvSpPr>
        <p:spPr>
          <a:xfrm>
            <a:off x="152401" y="1417638"/>
            <a:ext cx="3047999" cy="4370869"/>
          </a:xfrm>
        </p:spPr>
        <p:txBody>
          <a:bodyPr>
            <a:normAutofit fontScale="92500"/>
          </a:bodyPr>
          <a:lstStyle/>
          <a:p>
            <a:r>
              <a:rPr lang="en-US" sz="1800" dirty="0"/>
              <a:t>Updated Inventory Inputs</a:t>
            </a:r>
          </a:p>
          <a:p>
            <a:pPr lvl="1"/>
            <a:r>
              <a:rPr lang="en-US" sz="1600" dirty="0"/>
              <a:t>EIA vented and flared volumes</a:t>
            </a:r>
          </a:p>
          <a:p>
            <a:pPr lvl="1"/>
            <a:r>
              <a:rPr lang="en-US" sz="1600" dirty="0"/>
              <a:t>BLM and WESTAR-WRAP 2011 vent/flared split (0.3% vented/99.7% flared)</a:t>
            </a:r>
          </a:p>
          <a:p>
            <a:pPr lvl="1"/>
            <a:r>
              <a:rPr lang="en-US" sz="1600" dirty="0"/>
              <a:t>Implementation of updated associated gas composition speciation profiles (increase SO</a:t>
            </a:r>
            <a:r>
              <a:rPr lang="en-US" sz="1600" baseline="-25000" dirty="0"/>
              <a:t>2</a:t>
            </a:r>
            <a:r>
              <a:rPr lang="en-US" sz="1600" dirty="0"/>
              <a:t>)</a:t>
            </a:r>
          </a:p>
          <a:p>
            <a:r>
              <a:rPr lang="en-US" sz="1800" dirty="0"/>
              <a:t>Consider testing/verifying Tool casinghead gas assumptions for other non-WRAP basins</a:t>
            </a:r>
          </a:p>
          <a:p>
            <a:pPr lvl="1"/>
            <a:endParaRPr lang="en-US" sz="1600" dirty="0"/>
          </a:p>
        </p:txBody>
      </p:sp>
      <p:sp>
        <p:nvSpPr>
          <p:cNvPr id="3" name="Title 2">
            <a:extLst>
              <a:ext uri="{FF2B5EF4-FFF2-40B4-BE49-F238E27FC236}">
                <a16:creationId xmlns:a16="http://schemas.microsoft.com/office/drawing/2014/main" id="{E9A600E1-AD72-4D0A-8A38-02B0CDD4DB24}"/>
              </a:ext>
            </a:extLst>
          </p:cNvPr>
          <p:cNvSpPr>
            <a:spLocks noGrp="1"/>
          </p:cNvSpPr>
          <p:nvPr>
            <p:ph type="title"/>
          </p:nvPr>
        </p:nvSpPr>
        <p:spPr/>
        <p:txBody>
          <a:bodyPr>
            <a:noAutofit/>
          </a:bodyPr>
          <a:lstStyle/>
          <a:p>
            <a:r>
              <a:rPr lang="en-US" sz="2800" dirty="0"/>
              <a:t>Williston Basin CASINGHEAD Gas Revision</a:t>
            </a:r>
          </a:p>
        </p:txBody>
      </p:sp>
      <p:sp>
        <p:nvSpPr>
          <p:cNvPr id="4" name="Slide Number Placeholder 3">
            <a:extLst>
              <a:ext uri="{FF2B5EF4-FFF2-40B4-BE49-F238E27FC236}">
                <a16:creationId xmlns:a16="http://schemas.microsoft.com/office/drawing/2014/main" id="{AB96E896-3A3C-4CBF-876B-A7A06E8F598C}"/>
              </a:ext>
            </a:extLst>
          </p:cNvPr>
          <p:cNvSpPr>
            <a:spLocks noGrp="1"/>
          </p:cNvSpPr>
          <p:nvPr>
            <p:ph type="sldNum" sz="quarter" idx="12"/>
          </p:nvPr>
        </p:nvSpPr>
        <p:spPr/>
        <p:txBody>
          <a:bodyPr/>
          <a:lstStyle/>
          <a:p>
            <a:fld id="{31421AFA-3AE7-4CEA-BC9B-447859BED57B}" type="slidenum">
              <a:rPr lang="en-GB" smtClean="0"/>
              <a:pPr/>
              <a:t>64</a:t>
            </a:fld>
            <a:endParaRPr lang="en-GB" dirty="0"/>
          </a:p>
        </p:txBody>
      </p:sp>
      <p:pic>
        <p:nvPicPr>
          <p:cNvPr id="7" name="Picture 6">
            <a:extLst>
              <a:ext uri="{FF2B5EF4-FFF2-40B4-BE49-F238E27FC236}">
                <a16:creationId xmlns:a16="http://schemas.microsoft.com/office/drawing/2014/main" id="{A8B55DCD-22E6-4FD9-8AEE-C7CAB69F3F4C}"/>
              </a:ext>
            </a:extLst>
          </p:cNvPr>
          <p:cNvPicPr>
            <a:picLocks noChangeAspect="1"/>
          </p:cNvPicPr>
          <p:nvPr/>
        </p:nvPicPr>
        <p:blipFill>
          <a:blip r:embed="rId2"/>
          <a:stretch>
            <a:fillRect/>
          </a:stretch>
        </p:blipFill>
        <p:spPr>
          <a:xfrm>
            <a:off x="1683834" y="1539876"/>
            <a:ext cx="8759023" cy="4497930"/>
          </a:xfrm>
          <a:prstGeom prst="rect">
            <a:avLst/>
          </a:prstGeom>
        </p:spPr>
      </p:pic>
      <p:sp>
        <p:nvSpPr>
          <p:cNvPr id="8" name="Content Placeholder 1">
            <a:extLst>
              <a:ext uri="{FF2B5EF4-FFF2-40B4-BE49-F238E27FC236}">
                <a16:creationId xmlns:a16="http://schemas.microsoft.com/office/drawing/2014/main" id="{EE2F9559-24F9-4030-8333-7AFDE6A0EDDB}"/>
              </a:ext>
            </a:extLst>
          </p:cNvPr>
          <p:cNvSpPr txBox="1">
            <a:spLocks/>
          </p:cNvSpPr>
          <p:nvPr/>
        </p:nvSpPr>
        <p:spPr bwMode="auto">
          <a:xfrm>
            <a:off x="3048001" y="1295400"/>
            <a:ext cx="3297668" cy="347234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spc="-50" baseline="0">
                <a:solidFill>
                  <a:schemeClr val="tx1"/>
                </a:solidFill>
                <a:latin typeface="Verdana"/>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Verdana"/>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Verdana"/>
                <a:ea typeface="Verdana" pitchFamily="34" charset="0"/>
                <a:cs typeface="+mn-cs"/>
              </a:defRPr>
            </a:lvl3pPr>
            <a:lvl4pPr marL="1431925" indent="-287338" algn="l" defTabSz="457189" rtl="0" eaLnBrk="1" fontAlgn="base" hangingPunct="1">
              <a:lnSpc>
                <a:spcPct val="100000"/>
              </a:lnSpc>
              <a:spcBef>
                <a:spcPct val="0"/>
              </a:spcBef>
              <a:spcAft>
                <a:spcPts val="1200"/>
              </a:spcAft>
              <a:buFont typeface="Arial" panose="020B0604020202020204" pitchFamily="34" charset="0"/>
              <a:buChar char="•"/>
              <a:tabLst>
                <a:tab pos="1431925" algn="l"/>
              </a:tabLst>
              <a:defRPr sz="1400" kern="1200" spc="-50" baseline="0">
                <a:solidFill>
                  <a:schemeClr val="tx1"/>
                </a:solidFill>
                <a:latin typeface="Verdana"/>
                <a:ea typeface="Verdana" pitchFamily="34" charset="0"/>
                <a:cs typeface="+mn-cs"/>
              </a:defRPr>
            </a:lvl4pPr>
            <a:lvl5pPr marL="1884363" indent="-285750" algn="l" defTabSz="457189" rtl="0" eaLnBrk="1" fontAlgn="base" hangingPunct="1">
              <a:lnSpc>
                <a:spcPct val="80000"/>
              </a:lnSpc>
              <a:spcBef>
                <a:spcPct val="0"/>
              </a:spcBef>
              <a:spcAft>
                <a:spcPts val="1200"/>
              </a:spcAft>
              <a:buFont typeface="Arial" panose="020B0604020202020204" pitchFamily="34" charset="0"/>
              <a:buChar char="•"/>
              <a:defRPr sz="1400" b="0" kern="1200" cap="none" spc="-10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a:lstStyle>
          <a:p>
            <a:r>
              <a:rPr lang="en-US" sz="1350" dirty="0"/>
              <a:t>Updated Emissions</a:t>
            </a:r>
          </a:p>
          <a:p>
            <a:pPr lvl="1"/>
            <a:endParaRPr lang="en-US" sz="12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6046110"/>
            <a:ext cx="1453782" cy="72367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4504" y="5867400"/>
            <a:ext cx="1384091" cy="959427"/>
          </a:xfrm>
          <a:prstGeom prst="rect">
            <a:avLst/>
          </a:prstGeom>
        </p:spPr>
      </p:pic>
    </p:spTree>
    <p:extLst>
      <p:ext uri="{BB962C8B-B14F-4D97-AF65-F5344CB8AC3E}">
        <p14:creationId xmlns:p14="http://schemas.microsoft.com/office/powerpoint/2010/main" val="42908332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606598-723F-48A8-ADFA-1F27D7AF0700}"/>
              </a:ext>
            </a:extLst>
          </p:cNvPr>
          <p:cNvSpPr>
            <a:spLocks noGrp="1"/>
          </p:cNvSpPr>
          <p:nvPr>
            <p:ph idx="1"/>
          </p:nvPr>
        </p:nvSpPr>
        <p:spPr>
          <a:xfrm>
            <a:off x="457200" y="1143000"/>
            <a:ext cx="8229600" cy="5029200"/>
          </a:xfrm>
        </p:spPr>
        <p:txBody>
          <a:bodyPr>
            <a:normAutofit fontScale="92500"/>
          </a:bodyPr>
          <a:lstStyle/>
          <a:p>
            <a:r>
              <a:rPr lang="en-US" dirty="0"/>
              <a:t>Integrating revised inventories into baseline</a:t>
            </a:r>
          </a:p>
          <a:p>
            <a:r>
              <a:rPr lang="en-US" dirty="0"/>
              <a:t>Colorado DPHE provided emissions inventory for non-tribal lands</a:t>
            </a:r>
          </a:p>
          <a:p>
            <a:r>
              <a:rPr lang="en-US" dirty="0"/>
              <a:t>Southwestern Colorado includes two areas with oil and gas activity on tribal lands</a:t>
            </a:r>
          </a:p>
          <a:p>
            <a:pPr lvl="1"/>
            <a:r>
              <a:rPr lang="en-US" dirty="0"/>
              <a:t>Southern Ute Indian Tribe (SUIT): Provided 2017 inventory</a:t>
            </a:r>
          </a:p>
          <a:p>
            <a:pPr lvl="1"/>
            <a:r>
              <a:rPr lang="en-US" dirty="0"/>
              <a:t>Ute Mountain Ute: Based on WRAP 2014 Base Year inventory</a:t>
            </a:r>
          </a:p>
          <a:p>
            <a:r>
              <a:rPr lang="en-US" dirty="0"/>
              <a:t>Product is SMOKE-ready 7-state point/non-point emission inventory inputs for WRAP region</a:t>
            </a:r>
          </a:p>
          <a:p>
            <a:pPr lvl="1"/>
            <a:r>
              <a:rPr lang="en-US" dirty="0"/>
              <a:t>Updated Baseline EI files sent in Sept. to OAQPS for Emissions Collaborative v1 integration </a:t>
            </a:r>
          </a:p>
          <a:p>
            <a:pPr lvl="1"/>
            <a:endParaRPr lang="en-US" dirty="0"/>
          </a:p>
        </p:txBody>
      </p:sp>
      <p:sp>
        <p:nvSpPr>
          <p:cNvPr id="3" name="Title 2">
            <a:extLst>
              <a:ext uri="{FF2B5EF4-FFF2-40B4-BE49-F238E27FC236}">
                <a16:creationId xmlns:a16="http://schemas.microsoft.com/office/drawing/2014/main" id="{E9A600E1-AD72-4D0A-8A38-02B0CDD4DB24}"/>
              </a:ext>
            </a:extLst>
          </p:cNvPr>
          <p:cNvSpPr>
            <a:spLocks noGrp="1"/>
          </p:cNvSpPr>
          <p:nvPr>
            <p:ph type="title"/>
          </p:nvPr>
        </p:nvSpPr>
        <p:spPr>
          <a:xfrm>
            <a:off x="457200" y="274638"/>
            <a:ext cx="8229600" cy="806041"/>
          </a:xfrm>
        </p:spPr>
        <p:txBody>
          <a:bodyPr>
            <a:noAutofit/>
          </a:bodyPr>
          <a:lstStyle/>
          <a:p>
            <a:r>
              <a:rPr lang="en-US" sz="2800" dirty="0"/>
              <a:t>Colorado Emission Inventory Updates</a:t>
            </a:r>
          </a:p>
        </p:txBody>
      </p:sp>
      <p:sp>
        <p:nvSpPr>
          <p:cNvPr id="4" name="Slide Number Placeholder 3">
            <a:extLst>
              <a:ext uri="{FF2B5EF4-FFF2-40B4-BE49-F238E27FC236}">
                <a16:creationId xmlns:a16="http://schemas.microsoft.com/office/drawing/2014/main" id="{AB96E896-3A3C-4CBF-876B-A7A06E8F598C}"/>
              </a:ext>
            </a:extLst>
          </p:cNvPr>
          <p:cNvSpPr>
            <a:spLocks noGrp="1"/>
          </p:cNvSpPr>
          <p:nvPr>
            <p:ph type="sldNum" sz="quarter" idx="12"/>
          </p:nvPr>
        </p:nvSpPr>
        <p:spPr/>
        <p:txBody>
          <a:bodyPr/>
          <a:lstStyle/>
          <a:p>
            <a:fld id="{31421AFA-3AE7-4CEA-BC9B-447859BED57B}" type="slidenum">
              <a:rPr lang="en-GB" smtClean="0"/>
              <a:pPr/>
              <a:t>65</a:t>
            </a:fld>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6046110"/>
            <a:ext cx="1453782" cy="7236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4504" y="5867400"/>
            <a:ext cx="1384091" cy="959427"/>
          </a:xfrm>
          <a:prstGeom prst="rect">
            <a:avLst/>
          </a:prstGeom>
        </p:spPr>
      </p:pic>
    </p:spTree>
    <p:extLst>
      <p:ext uri="{BB962C8B-B14F-4D97-AF65-F5344CB8AC3E}">
        <p14:creationId xmlns:p14="http://schemas.microsoft.com/office/powerpoint/2010/main" val="23177566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1693F5-8503-40C4-BB95-1762339A9061}"/>
              </a:ext>
            </a:extLst>
          </p:cNvPr>
          <p:cNvSpPr>
            <a:spLocks noGrp="1"/>
          </p:cNvSpPr>
          <p:nvPr>
            <p:ph idx="1"/>
          </p:nvPr>
        </p:nvSpPr>
        <p:spPr>
          <a:xfrm>
            <a:off x="457200" y="838200"/>
            <a:ext cx="8305801" cy="5105400"/>
          </a:xfrm>
          <a:solidFill>
            <a:schemeClr val="bg1"/>
          </a:solidFill>
        </p:spPr>
        <p:txBody>
          <a:bodyPr>
            <a:normAutofit fontScale="92500" lnSpcReduction="20000"/>
          </a:bodyPr>
          <a:lstStyle/>
          <a:p>
            <a:pPr>
              <a:spcAft>
                <a:spcPts val="600"/>
              </a:spcAft>
            </a:pPr>
            <a:r>
              <a:rPr lang="en-US" sz="2200" dirty="0"/>
              <a:t>Memo available at </a:t>
            </a:r>
            <a:r>
              <a:rPr lang="en-US" sz="2200" b="1" dirty="0">
                <a:hlinkClick r:id="rId2"/>
              </a:rPr>
              <a:t>gas profiles</a:t>
            </a:r>
            <a:r>
              <a:rPr lang="en-US" sz="2200" b="1" dirty="0"/>
              <a:t> </a:t>
            </a:r>
          </a:p>
          <a:p>
            <a:pPr>
              <a:spcAft>
                <a:spcPts val="600"/>
              </a:spcAft>
            </a:pPr>
            <a:r>
              <a:rPr lang="en-US" sz="2200" dirty="0"/>
              <a:t>Over 300 gas composition profiles were submitted by operators and state agencies in response to the WRAP OGWG survey effort</a:t>
            </a:r>
          </a:p>
          <a:p>
            <a:pPr>
              <a:spcAft>
                <a:spcPts val="600"/>
              </a:spcAft>
            </a:pPr>
            <a:r>
              <a:rPr lang="en-US" sz="2200" dirty="0"/>
              <a:t>Vast majority of gas composition profiles were received for Williston Basin oil well associated gas and tank flash gas</a:t>
            </a:r>
          </a:p>
          <a:p>
            <a:pPr>
              <a:spcAft>
                <a:spcPts val="600"/>
              </a:spcAft>
            </a:pPr>
            <a:r>
              <a:rPr lang="en-US" sz="2200" dirty="0"/>
              <a:t>Ramboll compiled average gas composition profiles weighting by activity surrogate. </a:t>
            </a:r>
          </a:p>
          <a:p>
            <a:pPr lvl="1">
              <a:spcAft>
                <a:spcPts val="600"/>
              </a:spcAft>
            </a:pPr>
            <a:r>
              <a:rPr lang="en-US" sz="1800" dirty="0"/>
              <a:t>Gas production activity surrogate is primary gas (for gas wells) and associated gas (for oil wells). For tank flash gas, the activity surrogate is condensate production (for gas wells) and oil production (for oil wells).</a:t>
            </a:r>
          </a:p>
          <a:p>
            <a:pPr>
              <a:spcAft>
                <a:spcPts val="600"/>
              </a:spcAft>
            </a:pPr>
            <a:r>
              <a:rPr lang="en-GB" sz="2200" dirty="0"/>
              <a:t>Future year 2023 Emission Inventory + Report</a:t>
            </a:r>
            <a:endParaRPr lang="en-GB" sz="2600" dirty="0"/>
          </a:p>
          <a:p>
            <a:pPr lvl="1">
              <a:spcAft>
                <a:spcPts val="600"/>
              </a:spcAft>
            </a:pPr>
            <a:r>
              <a:rPr lang="en-GB" sz="1900" dirty="0"/>
              <a:t>Sep 20: Draft for WRAP OGWG Member Review</a:t>
            </a:r>
          </a:p>
          <a:p>
            <a:pPr lvl="1">
              <a:spcAft>
                <a:spcPts val="600"/>
              </a:spcAft>
            </a:pPr>
            <a:r>
              <a:rPr lang="en-GB" sz="1900" dirty="0"/>
              <a:t>Oct 1: Member Review Comments Due</a:t>
            </a:r>
          </a:p>
          <a:p>
            <a:pPr lvl="1">
              <a:spcAft>
                <a:spcPts val="600"/>
              </a:spcAft>
            </a:pPr>
            <a:r>
              <a:rPr lang="en-GB" sz="1900" dirty="0"/>
              <a:t>Oct 8: Final inventory, report, and SMOKE-ready emission inventory inputs</a:t>
            </a:r>
            <a:endParaRPr lang="en-US" sz="1900" dirty="0"/>
          </a:p>
          <a:p>
            <a:endParaRPr lang="en-US" dirty="0"/>
          </a:p>
        </p:txBody>
      </p:sp>
      <p:sp>
        <p:nvSpPr>
          <p:cNvPr id="3" name="Title 2">
            <a:extLst>
              <a:ext uri="{FF2B5EF4-FFF2-40B4-BE49-F238E27FC236}">
                <a16:creationId xmlns:a16="http://schemas.microsoft.com/office/drawing/2014/main" id="{BA311BA8-3C51-4379-BAE3-3FF1FFD98E4E}"/>
              </a:ext>
            </a:extLst>
          </p:cNvPr>
          <p:cNvSpPr>
            <a:spLocks noGrp="1"/>
          </p:cNvSpPr>
          <p:nvPr>
            <p:ph type="title"/>
          </p:nvPr>
        </p:nvSpPr>
        <p:spPr>
          <a:xfrm>
            <a:off x="228600" y="76200"/>
            <a:ext cx="8686800" cy="639762"/>
          </a:xfrm>
        </p:spPr>
        <p:txBody>
          <a:bodyPr>
            <a:noAutofit/>
          </a:bodyPr>
          <a:lstStyle/>
          <a:p>
            <a:r>
              <a:rPr lang="en-US" sz="2600" dirty="0"/>
              <a:t>Speciation Profile Updates &amp; Projections Deliverables </a:t>
            </a:r>
          </a:p>
        </p:txBody>
      </p:sp>
      <p:sp>
        <p:nvSpPr>
          <p:cNvPr id="4" name="Slide Number Placeholder 3">
            <a:extLst>
              <a:ext uri="{FF2B5EF4-FFF2-40B4-BE49-F238E27FC236}">
                <a16:creationId xmlns:a16="http://schemas.microsoft.com/office/drawing/2014/main" id="{A5544726-CEE5-4A23-B83C-5BC6924B1D5F}"/>
              </a:ext>
            </a:extLst>
          </p:cNvPr>
          <p:cNvSpPr>
            <a:spLocks noGrp="1"/>
          </p:cNvSpPr>
          <p:nvPr>
            <p:ph type="sldNum" sz="quarter" idx="12"/>
          </p:nvPr>
        </p:nvSpPr>
        <p:spPr/>
        <p:txBody>
          <a:bodyPr/>
          <a:lstStyle/>
          <a:p>
            <a:fld id="{31421AFA-3AE7-4CEA-BC9B-447859BED57B}" type="slidenum">
              <a:rPr lang="en-GB" smtClean="0"/>
              <a:pPr/>
              <a:t>66</a:t>
            </a:fld>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4504" y="5867400"/>
            <a:ext cx="1384091" cy="95942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046110"/>
            <a:ext cx="1453782" cy="723675"/>
          </a:xfrm>
          <a:prstGeom prst="rect">
            <a:avLst/>
          </a:prstGeom>
        </p:spPr>
      </p:pic>
    </p:spTree>
    <p:extLst>
      <p:ext uri="{BB962C8B-B14F-4D97-AF65-F5344CB8AC3E}">
        <p14:creationId xmlns:p14="http://schemas.microsoft.com/office/powerpoint/2010/main" val="30432430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5102" y="954521"/>
            <a:ext cx="8555832" cy="5112548"/>
          </a:xfrm>
        </p:spPr>
        <p:txBody>
          <a:bodyPr>
            <a:normAutofit/>
          </a:bodyPr>
          <a:lstStyle/>
          <a:p>
            <a:r>
              <a:rPr lang="en-US" sz="2400" b="1" dirty="0"/>
              <a:t>Summary</a:t>
            </a:r>
          </a:p>
          <a:p>
            <a:pPr lvl="1"/>
            <a:r>
              <a:rPr lang="en-US" sz="2000" dirty="0"/>
              <a:t>Used Environment Canada’s Biogenic Emissions Landcover Database version 4 (BELD4) 1km resolution dataset to update </a:t>
            </a:r>
            <a:r>
              <a:rPr lang="en-US" sz="2000" dirty="0" err="1"/>
              <a:t>landuse</a:t>
            </a:r>
            <a:r>
              <a:rPr lang="en-US" sz="2000" dirty="0"/>
              <a:t> for their country</a:t>
            </a:r>
          </a:p>
          <a:p>
            <a:pPr lvl="2"/>
            <a:r>
              <a:rPr lang="en-US" sz="2000" dirty="0"/>
              <a:t>Only able to update </a:t>
            </a:r>
            <a:r>
              <a:rPr lang="en-US" sz="2000" dirty="0" err="1"/>
              <a:t>landuse</a:t>
            </a:r>
            <a:r>
              <a:rPr lang="en-US" sz="2000" dirty="0"/>
              <a:t> for Biogenic Emissions Inventory System version  (BEIS3)</a:t>
            </a:r>
          </a:p>
          <a:p>
            <a:pPr lvl="1"/>
            <a:r>
              <a:rPr lang="en-US" sz="2000" dirty="0"/>
              <a:t>No changes for Model of Emissions of Gases and Aerosols from Nature (MEGAN3) version 3 for 2016v1</a:t>
            </a:r>
          </a:p>
          <a:p>
            <a:r>
              <a:rPr lang="en-US" sz="2400" b="1" dirty="0"/>
              <a:t>Differences from beta</a:t>
            </a:r>
          </a:p>
          <a:p>
            <a:pPr lvl="1"/>
            <a:r>
              <a:rPr lang="en-US" sz="2000" dirty="0"/>
              <a:t>For Canada, the 17 MODIS </a:t>
            </a:r>
            <a:r>
              <a:rPr lang="en-US" sz="2000" dirty="0" err="1"/>
              <a:t>landuse</a:t>
            </a:r>
            <a:r>
              <a:rPr lang="en-US" sz="2000" dirty="0"/>
              <a:t> types were replaced by 92 different BELD4 </a:t>
            </a:r>
            <a:r>
              <a:rPr lang="en-US" sz="2000" dirty="0" err="1"/>
              <a:t>landuse</a:t>
            </a:r>
            <a:r>
              <a:rPr lang="en-US" sz="2000" dirty="0"/>
              <a:t> types from Environment Canada</a:t>
            </a:r>
          </a:p>
          <a:p>
            <a:pPr lvl="1"/>
            <a:r>
              <a:rPr lang="en-US" sz="2000" dirty="0"/>
              <a:t>Canadian </a:t>
            </a:r>
            <a:r>
              <a:rPr lang="en-US" sz="2000" dirty="0" err="1"/>
              <a:t>landuse</a:t>
            </a:r>
            <a:r>
              <a:rPr lang="en-US" sz="2000" dirty="0"/>
              <a:t> changes resulted in significant changes in VOC emissions and some impact on biogenic NOx emissions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57200" y="34636"/>
            <a:ext cx="8229600" cy="1143000"/>
          </a:xfrm>
        </p:spPr>
        <p:txBody>
          <a:bodyPr>
            <a:noAutofit/>
          </a:bodyPr>
          <a:lstStyle/>
          <a:p>
            <a:r>
              <a:rPr lang="en-US" sz="3200" dirty="0"/>
              <a:t>Biogenic Emissions Workgroup</a:t>
            </a:r>
          </a:p>
        </p:txBody>
      </p:sp>
    </p:spTree>
    <p:extLst>
      <p:ext uri="{BB962C8B-B14F-4D97-AF65-F5344CB8AC3E}">
        <p14:creationId xmlns:p14="http://schemas.microsoft.com/office/powerpoint/2010/main" val="30232965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525963"/>
          </a:xfrm>
        </p:spPr>
        <p:txBody>
          <a:bodyPr>
            <a:normAutofit/>
          </a:bodyPr>
          <a:lstStyle/>
          <a:p>
            <a:r>
              <a:rPr lang="en-US" sz="2400" b="1" dirty="0"/>
              <a:t>Milestones</a:t>
            </a:r>
          </a:p>
          <a:p>
            <a:pPr lvl="1"/>
            <a:r>
              <a:rPr lang="en-US" sz="2000" dirty="0"/>
              <a:t>Expected release date: Early October</a:t>
            </a:r>
          </a:p>
          <a:p>
            <a:r>
              <a:rPr lang="en-US" sz="2400" dirty="0"/>
              <a:t>Other related activities</a:t>
            </a:r>
          </a:p>
          <a:p>
            <a:pPr lvl="1"/>
            <a:r>
              <a:rPr lang="en-US" sz="2000" dirty="0"/>
              <a:t>Have begun evaluation of both biogenic emissions models for summer 2013 using observed emissions flux data available for this time period</a:t>
            </a:r>
          </a:p>
          <a:p>
            <a:pPr lvl="1"/>
            <a:r>
              <a:rPr lang="en-US" sz="2000" dirty="0"/>
              <a:t>MEGANv3.1 release may occur later this year</a:t>
            </a:r>
          </a:p>
          <a:p>
            <a:pPr lvl="1"/>
            <a:r>
              <a:rPr lang="en-US" sz="2000" dirty="0"/>
              <a:t>EPA ORD working on a new version of BELD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rmAutofit fontScale="90000"/>
          </a:bodyPr>
          <a:lstStyle/>
          <a:p>
            <a:r>
              <a:rPr lang="en-US" sz="4400" dirty="0"/>
              <a:t>Biogenic Emissions Workgroup</a:t>
            </a:r>
          </a:p>
        </p:txBody>
      </p:sp>
    </p:spTree>
    <p:extLst>
      <p:ext uri="{BB962C8B-B14F-4D97-AF65-F5344CB8AC3E}">
        <p14:creationId xmlns:p14="http://schemas.microsoft.com/office/powerpoint/2010/main" val="13267837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0CD280-9F4C-4DAB-A856-056448F1C438}"/>
              </a:ext>
            </a:extLst>
          </p:cNvPr>
          <p:cNvSpPr>
            <a:spLocks noGrp="1"/>
          </p:cNvSpPr>
          <p:nvPr>
            <p:ph type="sldNum" sz="quarter" idx="12"/>
          </p:nvPr>
        </p:nvSpPr>
        <p:spPr/>
        <p:txBody>
          <a:bodyPr/>
          <a:lstStyle/>
          <a:p>
            <a:fld id="{61C894BD-DCE2-4A96-A9AF-225BBEAC2A40}" type="slidenum">
              <a:rPr lang="en-US" smtClean="0"/>
              <a:pPr/>
              <a:t>69</a:t>
            </a:fld>
            <a:endParaRPr lang="en-US"/>
          </a:p>
        </p:txBody>
      </p:sp>
      <p:pic>
        <p:nvPicPr>
          <p:cNvPr id="4" name="Picture 3">
            <a:extLst>
              <a:ext uri="{FF2B5EF4-FFF2-40B4-BE49-F238E27FC236}">
                <a16:creationId xmlns:a16="http://schemas.microsoft.com/office/drawing/2014/main" id="{7D05325A-C2E4-4E68-8889-A1C4120AD6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210" y="762000"/>
            <a:ext cx="8757822" cy="5181600"/>
          </a:xfrm>
          <a:prstGeom prst="rect">
            <a:avLst/>
          </a:prstGeom>
        </p:spPr>
      </p:pic>
    </p:spTree>
    <p:extLst>
      <p:ext uri="{BB962C8B-B14F-4D97-AF65-F5344CB8AC3E}">
        <p14:creationId xmlns:p14="http://schemas.microsoft.com/office/powerpoint/2010/main" val="285994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81048"/>
            <a:ext cx="8458200" cy="5026900"/>
          </a:xfrm>
          <a:solidFill>
            <a:schemeClr val="bg1"/>
          </a:solidFill>
        </p:spPr>
        <p:txBody>
          <a:bodyPr>
            <a:normAutofit fontScale="77500" lnSpcReduction="20000"/>
          </a:bodyPr>
          <a:lstStyle/>
          <a:p>
            <a:pPr>
              <a:spcAft>
                <a:spcPts val="600"/>
              </a:spcAft>
            </a:pPr>
            <a:r>
              <a:rPr lang="en-US" b="1" dirty="0"/>
              <a:t>Emissions Release Date: March 13, 2019</a:t>
            </a:r>
          </a:p>
          <a:p>
            <a:pPr lvl="1">
              <a:spcAft>
                <a:spcPts val="600"/>
              </a:spcAft>
            </a:pPr>
            <a:r>
              <a:rPr lang="en-US" dirty="0">
                <a:hlinkClick r:id="rId2"/>
              </a:rPr>
              <a:t>http://views.cira.colostate.edu/wiki/wiki/10197</a:t>
            </a:r>
            <a:r>
              <a:rPr lang="en-US" dirty="0"/>
              <a:t> </a:t>
            </a:r>
          </a:p>
          <a:p>
            <a:pPr lvl="1">
              <a:spcAft>
                <a:spcPts val="600"/>
              </a:spcAft>
            </a:pPr>
            <a:r>
              <a:rPr lang="en-US" dirty="0"/>
              <a:t>AQM-ready data and all SMOKE inputs are available from the </a:t>
            </a:r>
            <a:r>
              <a:rPr lang="en-US" dirty="0">
                <a:hlinkClick r:id="rId3"/>
              </a:rPr>
              <a:t>Intermountain West Data Warehouse </a:t>
            </a:r>
            <a:r>
              <a:rPr lang="en-US" dirty="0"/>
              <a:t>(IWDW) Request Data Page</a:t>
            </a:r>
          </a:p>
          <a:p>
            <a:pPr>
              <a:spcAft>
                <a:spcPts val="600"/>
              </a:spcAft>
            </a:pPr>
            <a:r>
              <a:rPr lang="en-US" dirty="0"/>
              <a:t>2016 beta base year release contents</a:t>
            </a:r>
          </a:p>
          <a:p>
            <a:pPr lvl="1">
              <a:spcAft>
                <a:spcPts val="600"/>
              </a:spcAft>
            </a:pPr>
            <a:r>
              <a:rPr lang="en-US" dirty="0"/>
              <a:t>2016 SMOKE inputs and scripts</a:t>
            </a:r>
          </a:p>
          <a:p>
            <a:pPr lvl="1">
              <a:spcAft>
                <a:spcPts val="600"/>
              </a:spcAft>
            </a:pPr>
            <a:r>
              <a:rPr lang="en-US" dirty="0"/>
              <a:t>SMOKE outputs by sector</a:t>
            </a:r>
          </a:p>
          <a:p>
            <a:pPr lvl="1">
              <a:spcAft>
                <a:spcPts val="600"/>
              </a:spcAft>
            </a:pPr>
            <a:r>
              <a:rPr lang="en-US" dirty="0"/>
              <a:t>CMAQ and </a:t>
            </a:r>
            <a:r>
              <a:rPr lang="en-US" dirty="0" err="1"/>
              <a:t>CAMx</a:t>
            </a:r>
            <a:r>
              <a:rPr lang="en-US" dirty="0"/>
              <a:t>-ready emissions at 36km and 12km</a:t>
            </a:r>
          </a:p>
          <a:p>
            <a:pPr lvl="1">
              <a:spcAft>
                <a:spcPts val="600"/>
              </a:spcAft>
            </a:pPr>
            <a:r>
              <a:rPr lang="en-US" dirty="0"/>
              <a:t>Documentation as specification sheets, data summaries</a:t>
            </a:r>
          </a:p>
          <a:p>
            <a:pPr lvl="1">
              <a:spcAft>
                <a:spcPts val="600"/>
              </a:spcAft>
            </a:pPr>
            <a:r>
              <a:rPr lang="en-US" dirty="0"/>
              <a:t>Interactive maps at </a:t>
            </a:r>
            <a:r>
              <a:rPr lang="en-US" dirty="0">
                <a:hlinkClick r:id="rId4"/>
              </a:rPr>
              <a:t>IWDW</a:t>
            </a:r>
            <a:r>
              <a:rPr lang="en-US" dirty="0"/>
              <a:t>, static charts and maps at </a:t>
            </a:r>
            <a:r>
              <a:rPr lang="en-US" dirty="0">
                <a:hlinkClick r:id="rId5"/>
              </a:rPr>
              <a:t>LADCO</a:t>
            </a:r>
            <a:r>
              <a:rPr lang="en-US" dirty="0"/>
              <a:t> </a:t>
            </a:r>
          </a:p>
          <a:p>
            <a:pPr>
              <a:spcAft>
                <a:spcPts val="600"/>
              </a:spcAft>
            </a:pPr>
            <a:r>
              <a:rPr lang="en-US" dirty="0"/>
              <a:t>Met data, IC/BCs, and AQM outputs were transferred to IWDW after the emissions release</a:t>
            </a:r>
          </a:p>
          <a:p>
            <a:r>
              <a:rPr lang="en-US" dirty="0"/>
              <a:t>To-date, 88 requests for 2016 beta platform data have been fielded by the IWDW</a:t>
            </a:r>
          </a:p>
        </p:txBody>
      </p:sp>
      <p:sp>
        <p:nvSpPr>
          <p:cNvPr id="3" name="Slide Number Placeholder 2"/>
          <p:cNvSpPr>
            <a:spLocks noGrp="1"/>
          </p:cNvSpPr>
          <p:nvPr>
            <p:ph type="sldNum" sz="quarter" idx="12"/>
          </p:nvPr>
        </p:nvSpPr>
        <p:spPr/>
        <p:txBody>
          <a:bodyPr/>
          <a:lstStyle/>
          <a:p>
            <a:fld id="{61C894BD-DCE2-4A96-A9AF-225BBEAC2A40}" type="slidenum">
              <a:rPr lang="en-US" smtClean="0"/>
              <a:pPr/>
              <a:t>7</a:t>
            </a:fld>
            <a:endParaRPr lang="en-US"/>
          </a:p>
        </p:txBody>
      </p:sp>
      <p:sp>
        <p:nvSpPr>
          <p:cNvPr id="4" name="Title 3"/>
          <p:cNvSpPr>
            <a:spLocks noGrp="1"/>
          </p:cNvSpPr>
          <p:nvPr>
            <p:ph type="title"/>
          </p:nvPr>
        </p:nvSpPr>
        <p:spPr/>
        <p:txBody>
          <a:bodyPr>
            <a:normAutofit/>
          </a:bodyPr>
          <a:lstStyle/>
          <a:p>
            <a:r>
              <a:rPr lang="en-US" dirty="0"/>
              <a:t>2016 Beta Release Recap</a:t>
            </a:r>
          </a:p>
        </p:txBody>
      </p:sp>
    </p:spTree>
    <p:extLst>
      <p:ext uri="{BB962C8B-B14F-4D97-AF65-F5344CB8AC3E}">
        <p14:creationId xmlns:p14="http://schemas.microsoft.com/office/powerpoint/2010/main" val="25983736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F00446-C191-4E68-911F-0DC56668611C}"/>
              </a:ext>
            </a:extLst>
          </p:cNvPr>
          <p:cNvSpPr>
            <a:spLocks noGrp="1"/>
          </p:cNvSpPr>
          <p:nvPr>
            <p:ph type="sldNum" sz="quarter" idx="12"/>
          </p:nvPr>
        </p:nvSpPr>
        <p:spPr/>
        <p:txBody>
          <a:bodyPr/>
          <a:lstStyle/>
          <a:p>
            <a:fld id="{61C894BD-DCE2-4A96-A9AF-225BBEAC2A40}" type="slidenum">
              <a:rPr lang="en-US" smtClean="0"/>
              <a:pPr/>
              <a:t>70</a:t>
            </a:fld>
            <a:endParaRPr lang="en-US"/>
          </a:p>
        </p:txBody>
      </p:sp>
      <p:pic>
        <p:nvPicPr>
          <p:cNvPr id="4" name="Picture 3">
            <a:extLst>
              <a:ext uri="{FF2B5EF4-FFF2-40B4-BE49-F238E27FC236}">
                <a16:creationId xmlns:a16="http://schemas.microsoft.com/office/drawing/2014/main" id="{702D0179-4D01-483E-AFD4-44F20089D9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210" y="762000"/>
            <a:ext cx="8757822" cy="5181600"/>
          </a:xfrm>
          <a:prstGeom prst="rect">
            <a:avLst/>
          </a:prstGeom>
        </p:spPr>
      </p:pic>
    </p:spTree>
    <p:extLst>
      <p:ext uri="{BB962C8B-B14F-4D97-AF65-F5344CB8AC3E}">
        <p14:creationId xmlns:p14="http://schemas.microsoft.com/office/powerpoint/2010/main" val="17352047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6990" y="2676180"/>
            <a:ext cx="8576042" cy="3914330"/>
          </a:xfrm>
        </p:spPr>
        <p:txBody>
          <a:bodyPr>
            <a:normAutofit/>
          </a:bodyPr>
          <a:lstStyle/>
          <a:p>
            <a:r>
              <a:rPr lang="en-US" sz="2800" b="1" u="sng" dirty="0"/>
              <a:t>Lead</a:t>
            </a:r>
            <a:r>
              <a:rPr lang="en-US" sz="2800" dirty="0"/>
              <a:t>: Jeff Vukovich (EPA)</a:t>
            </a:r>
          </a:p>
          <a:p>
            <a:pPr marL="109728" indent="0">
              <a:buNone/>
            </a:pPr>
            <a:endParaRPr lang="en-US" sz="2800" dirty="0"/>
          </a:p>
          <a:p>
            <a:r>
              <a:rPr lang="en-US" sz="2800" b="1" u="sng" dirty="0"/>
              <a:t>Schedule</a:t>
            </a:r>
            <a:r>
              <a:rPr lang="en-US" sz="2800" dirty="0"/>
              <a:t>: May now meet quarterly; TBD</a:t>
            </a:r>
          </a:p>
          <a:p>
            <a:pPr marL="109728" indent="0">
              <a:buNone/>
            </a:pPr>
            <a:endParaRPr lang="en-US" sz="2800" b="1" u="sng" dirty="0"/>
          </a:p>
          <a:p>
            <a:r>
              <a:rPr lang="en-US" sz="2800" b="1" u="sng" dirty="0"/>
              <a:t>Wiki</a:t>
            </a:r>
            <a:r>
              <a:rPr lang="en-US" sz="2800" dirty="0"/>
              <a:t>: </a:t>
            </a:r>
            <a:r>
              <a:rPr lang="en-US" sz="2400" dirty="0">
                <a:hlinkClick r:id="rId2"/>
              </a:rPr>
              <a:t>http://views.cira.colostate.edu/wiki/wiki/9175</a:t>
            </a:r>
            <a:endParaRPr lang="en-US" sz="2400" dirty="0"/>
          </a:p>
          <a:p>
            <a:endParaRPr lang="en-US" sz="2400" dirty="0"/>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36990" y="457200"/>
            <a:ext cx="7970395" cy="1143000"/>
          </a:xfrm>
        </p:spPr>
        <p:txBody>
          <a:bodyPr>
            <a:noAutofit/>
          </a:bodyPr>
          <a:lstStyle/>
          <a:p>
            <a:pPr algn="ctr"/>
            <a:r>
              <a:rPr lang="en-US" sz="4400" dirty="0"/>
              <a:t>Fires Workgroup</a:t>
            </a:r>
            <a:br>
              <a:rPr lang="en-US" sz="4400" dirty="0"/>
            </a:br>
            <a:r>
              <a:rPr lang="en-US" sz="2400" dirty="0"/>
              <a:t>(Agricultural, prescribed and wildland fires)</a:t>
            </a:r>
          </a:p>
        </p:txBody>
      </p:sp>
    </p:spTree>
    <p:extLst>
      <p:ext uri="{BB962C8B-B14F-4D97-AF65-F5344CB8AC3E}">
        <p14:creationId xmlns:p14="http://schemas.microsoft.com/office/powerpoint/2010/main" val="37256821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392716" cy="5299584"/>
          </a:xfrm>
        </p:spPr>
        <p:txBody>
          <a:bodyPr>
            <a:normAutofit/>
          </a:bodyPr>
          <a:lstStyle/>
          <a:p>
            <a:r>
              <a:rPr lang="en-US" sz="2400" b="1" dirty="0"/>
              <a:t>Summary</a:t>
            </a:r>
          </a:p>
          <a:p>
            <a:pPr lvl="1"/>
            <a:r>
              <a:rPr lang="en-US" sz="2000" dirty="0"/>
              <a:t>Implement newly acquired Fire information databases</a:t>
            </a:r>
          </a:p>
          <a:p>
            <a:pPr lvl="2"/>
            <a:r>
              <a:rPr lang="en-US" sz="2000" dirty="0"/>
              <a:t>US Forest Service FACTS: prescribed burns [shapefiles]</a:t>
            </a:r>
          </a:p>
          <a:p>
            <a:pPr lvl="2"/>
            <a:r>
              <a:rPr lang="en-US" sz="2000" dirty="0"/>
              <a:t>US Fish and Wildland Service (USFWS): wildfire and Rx </a:t>
            </a:r>
          </a:p>
          <a:p>
            <a:pPr lvl="2"/>
            <a:r>
              <a:rPr lang="en-US" sz="2000" dirty="0"/>
              <a:t>New Jersey: wildfire and prescribed</a:t>
            </a:r>
          </a:p>
          <a:p>
            <a:pPr lvl="2"/>
            <a:r>
              <a:rPr lang="en-US" sz="2000" dirty="0"/>
              <a:t>Georgia: day-specific ag burns (beta used month-specific)</a:t>
            </a:r>
          </a:p>
          <a:p>
            <a:pPr lvl="1"/>
            <a:r>
              <a:rPr lang="en-US" sz="2000" dirty="0"/>
              <a:t>Cleaned up obvious duplicate and bad fire information</a:t>
            </a:r>
            <a:endParaRPr lang="en-US" sz="2000" b="1" dirty="0"/>
          </a:p>
          <a:p>
            <a:r>
              <a:rPr lang="en-US" sz="2000" b="1" dirty="0"/>
              <a:t>Differences from beta</a:t>
            </a:r>
          </a:p>
          <a:p>
            <a:r>
              <a:rPr lang="en-US" sz="2000" dirty="0"/>
              <a:t>Overall wildfire and prescribed burn acres burned up from 17M acres (beta) </a:t>
            </a:r>
            <a:r>
              <a:rPr lang="en-US" sz="2000"/>
              <a:t>to 17.1M </a:t>
            </a:r>
            <a:r>
              <a:rPr lang="en-US" sz="2000" dirty="0"/>
              <a:t>acres</a:t>
            </a:r>
          </a:p>
          <a:p>
            <a:r>
              <a:rPr lang="en-US" sz="2000" dirty="0"/>
              <a:t>Prescribed acres burned up from 11.4M (beta) to 11.9M</a:t>
            </a:r>
          </a:p>
          <a:p>
            <a:r>
              <a:rPr lang="en-US" sz="2000" dirty="0"/>
              <a:t>Wildfire acres burned down from 5.61M (beta) to 5.2M</a:t>
            </a:r>
          </a:p>
          <a:p>
            <a:r>
              <a:rPr lang="en-US" sz="2000" dirty="0"/>
              <a:t>Deleted bad or duplicate fire information for major wildfires</a:t>
            </a:r>
          </a:p>
          <a:p>
            <a:r>
              <a:rPr lang="en-US" sz="2000" dirty="0"/>
              <a:t>Largest changes in acres burned are in CA, CO, SD, and OR</a:t>
            </a:r>
          </a:p>
          <a:p>
            <a:endParaRPr lang="en-US" sz="20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57200" y="34636"/>
            <a:ext cx="8229600" cy="1143000"/>
          </a:xfrm>
        </p:spPr>
        <p:txBody>
          <a:bodyPr>
            <a:noAutofit/>
          </a:bodyPr>
          <a:lstStyle/>
          <a:p>
            <a:r>
              <a:rPr lang="en-US" sz="3200" dirty="0"/>
              <a:t>Fires Emissions Workgroup</a:t>
            </a:r>
          </a:p>
        </p:txBody>
      </p:sp>
    </p:spTree>
    <p:extLst>
      <p:ext uri="{BB962C8B-B14F-4D97-AF65-F5344CB8AC3E}">
        <p14:creationId xmlns:p14="http://schemas.microsoft.com/office/powerpoint/2010/main" val="14593988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4744" y="795132"/>
            <a:ext cx="8555832" cy="5112548"/>
          </a:xfrm>
        </p:spPr>
        <p:txBody>
          <a:bodyPr>
            <a:normAutofit/>
          </a:bodyPr>
          <a:lstStyle/>
          <a:p>
            <a:r>
              <a:rPr lang="en-US" sz="2600" b="1" dirty="0"/>
              <a:t>Milestones</a:t>
            </a:r>
          </a:p>
          <a:p>
            <a:pPr lvl="1"/>
            <a:r>
              <a:rPr lang="en-US" sz="2200" dirty="0"/>
              <a:t>Expected release date: Early October</a:t>
            </a:r>
          </a:p>
          <a:p>
            <a:pPr lvl="2"/>
            <a:endParaRPr lang="en-US" sz="22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1447800" y="9936"/>
            <a:ext cx="8229600" cy="1143000"/>
          </a:xfrm>
        </p:spPr>
        <p:txBody>
          <a:bodyPr>
            <a:normAutofit/>
          </a:bodyPr>
          <a:lstStyle/>
          <a:p>
            <a:r>
              <a:rPr lang="en-US" sz="3200" dirty="0"/>
              <a:t>Fires Emissions Workgroup</a:t>
            </a:r>
          </a:p>
        </p:txBody>
      </p:sp>
      <p:pic>
        <p:nvPicPr>
          <p:cNvPr id="5" name="Picture 4">
            <a:extLst>
              <a:ext uri="{FF2B5EF4-FFF2-40B4-BE49-F238E27FC236}">
                <a16:creationId xmlns:a16="http://schemas.microsoft.com/office/drawing/2014/main" id="{7DB8FD42-493D-494B-B656-331D19B133A9}"/>
              </a:ext>
            </a:extLst>
          </p:cNvPr>
          <p:cNvPicPr>
            <a:picLocks noChangeAspect="1"/>
          </p:cNvPicPr>
          <p:nvPr/>
        </p:nvPicPr>
        <p:blipFill>
          <a:blip r:embed="rId2"/>
          <a:stretch>
            <a:fillRect/>
          </a:stretch>
        </p:blipFill>
        <p:spPr>
          <a:xfrm>
            <a:off x="450273" y="1990787"/>
            <a:ext cx="8280303" cy="4619601"/>
          </a:xfrm>
          <a:prstGeom prst="rect">
            <a:avLst/>
          </a:prstGeom>
        </p:spPr>
      </p:pic>
    </p:spTree>
    <p:extLst>
      <p:ext uri="{BB962C8B-B14F-4D97-AF65-F5344CB8AC3E}">
        <p14:creationId xmlns:p14="http://schemas.microsoft.com/office/powerpoint/2010/main" val="27249458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672" y="-7738"/>
            <a:ext cx="8229600" cy="1143000"/>
          </a:xfrm>
        </p:spPr>
        <p:txBody>
          <a:bodyPr/>
          <a:lstStyle/>
          <a:p>
            <a:r>
              <a:rPr lang="en-US" dirty="0"/>
              <a:t>Results: U.S. Type Monthly</a:t>
            </a:r>
          </a:p>
        </p:txBody>
      </p:sp>
      <p:sp>
        <p:nvSpPr>
          <p:cNvPr id="4" name="Slide Number Placeholder 3"/>
          <p:cNvSpPr>
            <a:spLocks noGrp="1"/>
          </p:cNvSpPr>
          <p:nvPr>
            <p:ph type="sldNum" sz="quarter" idx="10"/>
          </p:nvPr>
        </p:nvSpPr>
        <p:spPr/>
        <p:txBody>
          <a:bodyPr/>
          <a:lstStyle/>
          <a:p>
            <a:fld id="{7271FB08-50D0-428B-8664-DA022D651F1F}" type="slidenum">
              <a:rPr lang="en-US" smtClean="0"/>
              <a:pPr/>
              <a:t>74</a:t>
            </a:fld>
            <a:endParaRPr lang="en-US" dirty="0"/>
          </a:p>
        </p:txBody>
      </p:sp>
      <p:pic>
        <p:nvPicPr>
          <p:cNvPr id="3" name="Picture 2">
            <a:extLst>
              <a:ext uri="{FF2B5EF4-FFF2-40B4-BE49-F238E27FC236}">
                <a16:creationId xmlns:a16="http://schemas.microsoft.com/office/drawing/2014/main" id="{01C8BE54-A52B-4A31-9565-8DDEE1965D67}"/>
              </a:ext>
            </a:extLst>
          </p:cNvPr>
          <p:cNvPicPr>
            <a:picLocks noChangeAspect="1"/>
          </p:cNvPicPr>
          <p:nvPr/>
        </p:nvPicPr>
        <p:blipFill>
          <a:blip r:embed="rId3"/>
          <a:stretch>
            <a:fillRect/>
          </a:stretch>
        </p:blipFill>
        <p:spPr>
          <a:xfrm>
            <a:off x="389962" y="856817"/>
            <a:ext cx="3924921" cy="5667585"/>
          </a:xfrm>
          <a:prstGeom prst="rect">
            <a:avLst/>
          </a:prstGeom>
        </p:spPr>
      </p:pic>
      <p:pic>
        <p:nvPicPr>
          <p:cNvPr id="5" name="Picture 4">
            <a:extLst>
              <a:ext uri="{FF2B5EF4-FFF2-40B4-BE49-F238E27FC236}">
                <a16:creationId xmlns:a16="http://schemas.microsoft.com/office/drawing/2014/main" id="{77C640B6-DBA1-47B5-9AC2-3FD5834C711F}"/>
              </a:ext>
            </a:extLst>
          </p:cNvPr>
          <p:cNvPicPr>
            <a:picLocks noChangeAspect="1"/>
          </p:cNvPicPr>
          <p:nvPr/>
        </p:nvPicPr>
        <p:blipFill>
          <a:blip r:embed="rId4"/>
          <a:stretch>
            <a:fillRect/>
          </a:stretch>
        </p:blipFill>
        <p:spPr>
          <a:xfrm>
            <a:off x="4342593" y="856817"/>
            <a:ext cx="4039407" cy="5825759"/>
          </a:xfrm>
          <a:prstGeom prst="rect">
            <a:avLst/>
          </a:prstGeom>
        </p:spPr>
      </p:pic>
    </p:spTree>
    <p:extLst>
      <p:ext uri="{BB962C8B-B14F-4D97-AF65-F5344CB8AC3E}">
        <p14:creationId xmlns:p14="http://schemas.microsoft.com/office/powerpoint/2010/main" val="17875480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2489F0-E214-4D86-BC6A-917C8A43571D}"/>
              </a:ext>
            </a:extLst>
          </p:cNvPr>
          <p:cNvSpPr>
            <a:spLocks noGrp="1"/>
          </p:cNvSpPr>
          <p:nvPr>
            <p:ph type="ftr" sz="quarter" idx="11"/>
          </p:nvPr>
        </p:nvSpPr>
        <p:spPr/>
        <p:txBody>
          <a:bodyPr/>
          <a:lstStyle/>
          <a:p>
            <a:r>
              <a:rPr lang="en-US" dirty="0"/>
              <a:t>US EPA OAQPS, Emission Inventory and Analysis Group</a:t>
            </a:r>
          </a:p>
        </p:txBody>
      </p:sp>
      <p:sp>
        <p:nvSpPr>
          <p:cNvPr id="3" name="Slide Number Placeholder 2">
            <a:extLst>
              <a:ext uri="{FF2B5EF4-FFF2-40B4-BE49-F238E27FC236}">
                <a16:creationId xmlns:a16="http://schemas.microsoft.com/office/drawing/2014/main" id="{9A14A632-5988-47A5-820A-3939830279B5}"/>
              </a:ext>
            </a:extLst>
          </p:cNvPr>
          <p:cNvSpPr>
            <a:spLocks noGrp="1"/>
          </p:cNvSpPr>
          <p:nvPr>
            <p:ph type="sldNum" sz="quarter" idx="12"/>
          </p:nvPr>
        </p:nvSpPr>
        <p:spPr/>
        <p:txBody>
          <a:bodyPr/>
          <a:lstStyle/>
          <a:p>
            <a:fld id="{61C894BD-DCE2-4A96-A9AF-225BBEAC2A40}" type="slidenum">
              <a:rPr lang="en-US" smtClean="0"/>
              <a:pPr/>
              <a:t>75</a:t>
            </a:fld>
            <a:endParaRPr lang="en-US" dirty="0"/>
          </a:p>
        </p:txBody>
      </p:sp>
      <p:pic>
        <p:nvPicPr>
          <p:cNvPr id="5" name="Picture 4" descr="A close up of a map&#10;&#10;Description generated with high confidence">
            <a:extLst>
              <a:ext uri="{FF2B5EF4-FFF2-40B4-BE49-F238E27FC236}">
                <a16:creationId xmlns:a16="http://schemas.microsoft.com/office/drawing/2014/main" id="{645ED685-4EEC-42A2-B571-46ABC252D8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809" y="727076"/>
            <a:ext cx="8524382" cy="5029200"/>
          </a:xfrm>
          <a:prstGeom prst="rect">
            <a:avLst/>
          </a:prstGeom>
        </p:spPr>
      </p:pic>
      <p:sp>
        <p:nvSpPr>
          <p:cNvPr id="6" name="Title 1">
            <a:extLst>
              <a:ext uri="{FF2B5EF4-FFF2-40B4-BE49-F238E27FC236}">
                <a16:creationId xmlns:a16="http://schemas.microsoft.com/office/drawing/2014/main" id="{68C7FEFC-E37D-44B4-88D6-B167DD09219B}"/>
              </a:ext>
            </a:extLst>
          </p:cNvPr>
          <p:cNvSpPr txBox="1">
            <a:spLocks/>
          </p:cNvSpPr>
          <p:nvPr/>
        </p:nvSpPr>
        <p:spPr>
          <a:xfrm>
            <a:off x="0" y="254000"/>
            <a:ext cx="9144000" cy="914400"/>
          </a:xfrm>
          <a:prstGeom prst="rect">
            <a:avLst/>
          </a:prstGeom>
        </p:spPr>
        <p:txBody>
          <a:bodyPr>
            <a:normAutofit fontScale="975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3600" dirty="0"/>
              <a:t>Gridded Annual PM2.5: 12km resolution</a:t>
            </a:r>
          </a:p>
        </p:txBody>
      </p:sp>
      <p:sp>
        <p:nvSpPr>
          <p:cNvPr id="4" name="TextBox 3">
            <a:extLst>
              <a:ext uri="{FF2B5EF4-FFF2-40B4-BE49-F238E27FC236}">
                <a16:creationId xmlns:a16="http://schemas.microsoft.com/office/drawing/2014/main" id="{E0C9B044-5153-4226-AFD2-D5B90C546198}"/>
              </a:ext>
            </a:extLst>
          </p:cNvPr>
          <p:cNvSpPr txBox="1"/>
          <p:nvPr/>
        </p:nvSpPr>
        <p:spPr>
          <a:xfrm>
            <a:off x="1676400" y="5860020"/>
            <a:ext cx="6080511" cy="461665"/>
          </a:xfrm>
          <a:prstGeom prst="rect">
            <a:avLst/>
          </a:prstGeom>
          <a:noFill/>
        </p:spPr>
        <p:txBody>
          <a:bodyPr wrap="none" rtlCol="0">
            <a:spAutoFit/>
          </a:bodyPr>
          <a:lstStyle/>
          <a:p>
            <a:r>
              <a:rPr lang="en-US" sz="2400" dirty="0"/>
              <a:t>Includes wildfires and prescribed burns</a:t>
            </a:r>
          </a:p>
        </p:txBody>
      </p:sp>
    </p:spTree>
    <p:extLst>
      <p:ext uri="{BB962C8B-B14F-4D97-AF65-F5344CB8AC3E}">
        <p14:creationId xmlns:p14="http://schemas.microsoft.com/office/powerpoint/2010/main" val="21729210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B9809A-B900-4762-BB07-7A31DC80A31A}"/>
              </a:ext>
            </a:extLst>
          </p:cNvPr>
          <p:cNvSpPr>
            <a:spLocks noGrp="1"/>
          </p:cNvSpPr>
          <p:nvPr>
            <p:ph type="ftr" sz="quarter" idx="11"/>
          </p:nvPr>
        </p:nvSpPr>
        <p:spPr/>
        <p:txBody>
          <a:bodyPr/>
          <a:lstStyle/>
          <a:p>
            <a:r>
              <a:rPr lang="en-US" dirty="0"/>
              <a:t>US EPA OAQPS, Emission Inventory and Analysis Group</a:t>
            </a:r>
          </a:p>
        </p:txBody>
      </p:sp>
      <p:sp>
        <p:nvSpPr>
          <p:cNvPr id="3" name="Slide Number Placeholder 2">
            <a:extLst>
              <a:ext uri="{FF2B5EF4-FFF2-40B4-BE49-F238E27FC236}">
                <a16:creationId xmlns:a16="http://schemas.microsoft.com/office/drawing/2014/main" id="{3CD4F2A9-2759-46D6-B026-D2159B8F7F62}"/>
              </a:ext>
            </a:extLst>
          </p:cNvPr>
          <p:cNvSpPr>
            <a:spLocks noGrp="1"/>
          </p:cNvSpPr>
          <p:nvPr>
            <p:ph type="sldNum" sz="quarter" idx="12"/>
          </p:nvPr>
        </p:nvSpPr>
        <p:spPr/>
        <p:txBody>
          <a:bodyPr/>
          <a:lstStyle/>
          <a:p>
            <a:fld id="{61C894BD-DCE2-4A96-A9AF-225BBEAC2A40}" type="slidenum">
              <a:rPr lang="en-US" smtClean="0"/>
              <a:pPr/>
              <a:t>76</a:t>
            </a:fld>
            <a:endParaRPr lang="en-US" dirty="0"/>
          </a:p>
        </p:txBody>
      </p:sp>
      <p:pic>
        <p:nvPicPr>
          <p:cNvPr id="5" name="Picture 4" descr="A close up of a map&#10;&#10;Description generated with high confidence">
            <a:extLst>
              <a:ext uri="{FF2B5EF4-FFF2-40B4-BE49-F238E27FC236}">
                <a16:creationId xmlns:a16="http://schemas.microsoft.com/office/drawing/2014/main" id="{FD3C0235-3A56-4EE0-BE9A-80347E6488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13"/>
          <a:stretch/>
        </p:blipFill>
        <p:spPr>
          <a:xfrm>
            <a:off x="-228600" y="1856250"/>
            <a:ext cx="5294380" cy="3145499"/>
          </a:xfrm>
          <a:prstGeom prst="rect">
            <a:avLst/>
          </a:prstGeom>
        </p:spPr>
      </p:pic>
      <p:pic>
        <p:nvPicPr>
          <p:cNvPr id="7" name="Picture 6" descr="A close up of a map&#10;&#10;Description generated with high confidence">
            <a:extLst>
              <a:ext uri="{FF2B5EF4-FFF2-40B4-BE49-F238E27FC236}">
                <a16:creationId xmlns:a16="http://schemas.microsoft.com/office/drawing/2014/main" id="{B103102C-558A-499F-9464-5C301FEF34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9" r="20840"/>
          <a:stretch/>
        </p:blipFill>
        <p:spPr>
          <a:xfrm>
            <a:off x="5029199" y="1818150"/>
            <a:ext cx="4114801" cy="3145499"/>
          </a:xfrm>
          <a:prstGeom prst="rect">
            <a:avLst/>
          </a:prstGeom>
        </p:spPr>
      </p:pic>
      <p:sp>
        <p:nvSpPr>
          <p:cNvPr id="8" name="Title 1">
            <a:extLst>
              <a:ext uri="{FF2B5EF4-FFF2-40B4-BE49-F238E27FC236}">
                <a16:creationId xmlns:a16="http://schemas.microsoft.com/office/drawing/2014/main" id="{058E6C0D-5949-4CFA-B959-79F9FCD6AA31}"/>
              </a:ext>
            </a:extLst>
          </p:cNvPr>
          <p:cNvSpPr txBox="1">
            <a:spLocks/>
          </p:cNvSpPr>
          <p:nvPr/>
        </p:nvSpPr>
        <p:spPr>
          <a:xfrm>
            <a:off x="0" y="254000"/>
            <a:ext cx="9144000" cy="914400"/>
          </a:xfrm>
          <a:prstGeom prst="rect">
            <a:avLst/>
          </a:prstGeom>
        </p:spPr>
        <p:txBody>
          <a:bodyPr>
            <a:normAutofit fontScale="975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3600" dirty="0"/>
              <a:t>Gridded Monthly PM2.5: 12km resolution</a:t>
            </a:r>
          </a:p>
        </p:txBody>
      </p:sp>
      <p:sp>
        <p:nvSpPr>
          <p:cNvPr id="9" name="TextBox 8">
            <a:extLst>
              <a:ext uri="{FF2B5EF4-FFF2-40B4-BE49-F238E27FC236}">
                <a16:creationId xmlns:a16="http://schemas.microsoft.com/office/drawing/2014/main" id="{5DB5EBEE-5636-4652-A74F-EBCE48A1A03B}"/>
              </a:ext>
            </a:extLst>
          </p:cNvPr>
          <p:cNvSpPr txBox="1"/>
          <p:nvPr/>
        </p:nvSpPr>
        <p:spPr>
          <a:xfrm>
            <a:off x="1676400" y="1524000"/>
            <a:ext cx="867545" cy="369332"/>
          </a:xfrm>
          <a:prstGeom prst="rect">
            <a:avLst/>
          </a:prstGeom>
          <a:noFill/>
        </p:spPr>
        <p:txBody>
          <a:bodyPr wrap="none" rtlCol="0">
            <a:spAutoFit/>
          </a:bodyPr>
          <a:lstStyle/>
          <a:p>
            <a:r>
              <a:rPr lang="en-US" dirty="0"/>
              <a:t>March</a:t>
            </a:r>
          </a:p>
        </p:txBody>
      </p:sp>
      <p:sp>
        <p:nvSpPr>
          <p:cNvPr id="10" name="TextBox 9">
            <a:extLst>
              <a:ext uri="{FF2B5EF4-FFF2-40B4-BE49-F238E27FC236}">
                <a16:creationId xmlns:a16="http://schemas.microsoft.com/office/drawing/2014/main" id="{40E755C2-37F9-4A2F-ACA8-AF7F7AEA5A92}"/>
              </a:ext>
            </a:extLst>
          </p:cNvPr>
          <p:cNvSpPr txBox="1"/>
          <p:nvPr/>
        </p:nvSpPr>
        <p:spPr>
          <a:xfrm>
            <a:off x="6730753" y="1514368"/>
            <a:ext cx="587020" cy="369332"/>
          </a:xfrm>
          <a:prstGeom prst="rect">
            <a:avLst/>
          </a:prstGeom>
          <a:noFill/>
        </p:spPr>
        <p:txBody>
          <a:bodyPr wrap="none" rtlCol="0">
            <a:spAutoFit/>
          </a:bodyPr>
          <a:lstStyle/>
          <a:p>
            <a:r>
              <a:rPr lang="en-US" dirty="0"/>
              <a:t>July</a:t>
            </a:r>
          </a:p>
        </p:txBody>
      </p:sp>
      <p:sp>
        <p:nvSpPr>
          <p:cNvPr id="11" name="TextBox 10">
            <a:extLst>
              <a:ext uri="{FF2B5EF4-FFF2-40B4-BE49-F238E27FC236}">
                <a16:creationId xmlns:a16="http://schemas.microsoft.com/office/drawing/2014/main" id="{B01D2559-2216-4D8E-B268-F2E011171650}"/>
              </a:ext>
            </a:extLst>
          </p:cNvPr>
          <p:cNvSpPr txBox="1"/>
          <p:nvPr/>
        </p:nvSpPr>
        <p:spPr>
          <a:xfrm>
            <a:off x="4790993" y="1981200"/>
            <a:ext cx="476412" cy="369332"/>
          </a:xfrm>
          <a:prstGeom prst="rect">
            <a:avLst/>
          </a:prstGeom>
          <a:noFill/>
        </p:spPr>
        <p:txBody>
          <a:bodyPr wrap="none" rtlCol="0">
            <a:spAutoFit/>
          </a:bodyPr>
          <a:lstStyle/>
          <a:p>
            <a:r>
              <a:rPr lang="en-US" dirty="0"/>
              <a:t>60</a:t>
            </a:r>
          </a:p>
        </p:txBody>
      </p:sp>
      <p:sp>
        <p:nvSpPr>
          <p:cNvPr id="12" name="TextBox 11">
            <a:extLst>
              <a:ext uri="{FF2B5EF4-FFF2-40B4-BE49-F238E27FC236}">
                <a16:creationId xmlns:a16="http://schemas.microsoft.com/office/drawing/2014/main" id="{523692B9-A2A1-469E-B26C-B73914B08A56}"/>
              </a:ext>
            </a:extLst>
          </p:cNvPr>
          <p:cNvSpPr txBox="1"/>
          <p:nvPr/>
        </p:nvSpPr>
        <p:spPr>
          <a:xfrm>
            <a:off x="1339816" y="5382566"/>
            <a:ext cx="6080511" cy="461665"/>
          </a:xfrm>
          <a:prstGeom prst="rect">
            <a:avLst/>
          </a:prstGeom>
          <a:noFill/>
        </p:spPr>
        <p:txBody>
          <a:bodyPr wrap="none" rtlCol="0">
            <a:spAutoFit/>
          </a:bodyPr>
          <a:lstStyle/>
          <a:p>
            <a:r>
              <a:rPr lang="en-US" sz="2400" dirty="0"/>
              <a:t>Includes wildfires and prescribed burns</a:t>
            </a:r>
          </a:p>
        </p:txBody>
      </p:sp>
    </p:spTree>
    <p:extLst>
      <p:ext uri="{BB962C8B-B14F-4D97-AF65-F5344CB8AC3E}">
        <p14:creationId xmlns:p14="http://schemas.microsoft.com/office/powerpoint/2010/main" val="17151522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A994B9-FEAF-4170-B654-BD67C59D9C8F}"/>
              </a:ext>
            </a:extLst>
          </p:cNvPr>
          <p:cNvSpPr>
            <a:spLocks noGrp="1"/>
          </p:cNvSpPr>
          <p:nvPr>
            <p:ph idx="1"/>
          </p:nvPr>
        </p:nvSpPr>
        <p:spPr>
          <a:xfrm>
            <a:off x="457200" y="1481332"/>
            <a:ext cx="8229600" cy="4767068"/>
          </a:xfrm>
        </p:spPr>
        <p:txBody>
          <a:bodyPr>
            <a:normAutofit fontScale="92500" lnSpcReduction="20000"/>
          </a:bodyPr>
          <a:lstStyle/>
          <a:p>
            <a:pPr>
              <a:spcBef>
                <a:spcPts val="600"/>
              </a:spcBef>
            </a:pPr>
            <a:r>
              <a:rPr lang="en-US" dirty="0"/>
              <a:t>Environment and Climate Change Canada provided year 2015 data and factors to adjust to future years</a:t>
            </a:r>
          </a:p>
          <a:p>
            <a:pPr lvl="1">
              <a:spcBef>
                <a:spcPts val="600"/>
              </a:spcBef>
            </a:pPr>
            <a:r>
              <a:rPr lang="en-US" dirty="0"/>
              <a:t>Suspiciously high PM was noticed in Alberta / Saskatchewan and Canadians agreed</a:t>
            </a:r>
          </a:p>
          <a:p>
            <a:pPr lvl="1">
              <a:spcBef>
                <a:spcPts val="600"/>
              </a:spcBef>
            </a:pPr>
            <a:r>
              <a:rPr lang="en-US" dirty="0"/>
              <a:t>Adjustments to PM in these areas were developed for regional haze and 2016v1 modeling</a:t>
            </a:r>
          </a:p>
          <a:p>
            <a:pPr>
              <a:spcBef>
                <a:spcPts val="600"/>
              </a:spcBef>
            </a:pPr>
            <a:r>
              <a:rPr lang="en-US" dirty="0"/>
              <a:t>Mexico</a:t>
            </a:r>
          </a:p>
          <a:p>
            <a:pPr lvl="1">
              <a:spcBef>
                <a:spcPts val="600"/>
              </a:spcBef>
            </a:pPr>
            <a:r>
              <a:rPr lang="en-US" dirty="0"/>
              <a:t>EPA made a concerted effort to reach out to SEMARNAT about their 2016 inventory</a:t>
            </a:r>
          </a:p>
          <a:p>
            <a:pPr lvl="1">
              <a:spcBef>
                <a:spcPts val="600"/>
              </a:spcBef>
            </a:pPr>
            <a:r>
              <a:rPr lang="en-US" dirty="0"/>
              <a:t>SEMARNAT has not yet provided the 2016 inventory</a:t>
            </a:r>
          </a:p>
          <a:p>
            <a:pPr lvl="1">
              <a:spcBef>
                <a:spcPts val="600"/>
              </a:spcBef>
            </a:pPr>
            <a:r>
              <a:rPr lang="en-US" dirty="0"/>
              <a:t>CARB noted that summary information for their 2016 inventory is posted on the SEMARNAT website </a:t>
            </a:r>
          </a:p>
          <a:p>
            <a:pPr lvl="2">
              <a:spcBef>
                <a:spcPts val="600"/>
              </a:spcBef>
            </a:pPr>
            <a:r>
              <a:rPr lang="en-US" dirty="0"/>
              <a:t>It’s possible that adjustments can be computed from this to create an interim modeling inventory (but not by October)</a:t>
            </a:r>
          </a:p>
          <a:p>
            <a:pPr lvl="1"/>
            <a:endParaRPr lang="en-US" dirty="0"/>
          </a:p>
        </p:txBody>
      </p:sp>
      <p:sp>
        <p:nvSpPr>
          <p:cNvPr id="3" name="Slide Number Placeholder 2">
            <a:extLst>
              <a:ext uri="{FF2B5EF4-FFF2-40B4-BE49-F238E27FC236}">
                <a16:creationId xmlns:a16="http://schemas.microsoft.com/office/drawing/2014/main" id="{6B454B1D-7AD5-4434-A4B0-71A3BC1A7D2E}"/>
              </a:ext>
            </a:extLst>
          </p:cNvPr>
          <p:cNvSpPr>
            <a:spLocks noGrp="1"/>
          </p:cNvSpPr>
          <p:nvPr>
            <p:ph type="sldNum" sz="quarter" idx="12"/>
          </p:nvPr>
        </p:nvSpPr>
        <p:spPr/>
        <p:txBody>
          <a:bodyPr/>
          <a:lstStyle/>
          <a:p>
            <a:fld id="{61C894BD-DCE2-4A96-A9AF-225BBEAC2A40}" type="slidenum">
              <a:rPr lang="en-US" smtClean="0"/>
              <a:pPr/>
              <a:t>77</a:t>
            </a:fld>
            <a:endParaRPr lang="en-US"/>
          </a:p>
        </p:txBody>
      </p:sp>
      <p:sp>
        <p:nvSpPr>
          <p:cNvPr id="4" name="Title 3">
            <a:extLst>
              <a:ext uri="{FF2B5EF4-FFF2-40B4-BE49-F238E27FC236}">
                <a16:creationId xmlns:a16="http://schemas.microsoft.com/office/drawing/2014/main" id="{3D05E7F6-0343-4FAC-A952-830E8F36678C}"/>
              </a:ext>
            </a:extLst>
          </p:cNvPr>
          <p:cNvSpPr>
            <a:spLocks noGrp="1"/>
          </p:cNvSpPr>
          <p:nvPr>
            <p:ph type="title"/>
          </p:nvPr>
        </p:nvSpPr>
        <p:spPr/>
        <p:txBody>
          <a:bodyPr/>
          <a:lstStyle/>
          <a:p>
            <a:pPr algn="ctr"/>
            <a:r>
              <a:rPr lang="en-US" dirty="0"/>
              <a:t>International Emissions</a:t>
            </a:r>
          </a:p>
        </p:txBody>
      </p:sp>
    </p:spTree>
    <p:extLst>
      <p:ext uri="{BB962C8B-B14F-4D97-AF65-F5344CB8AC3E}">
        <p14:creationId xmlns:p14="http://schemas.microsoft.com/office/powerpoint/2010/main" val="36284385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861785"/>
            <a:ext cx="8784432" cy="3906160"/>
          </a:xfrm>
        </p:spPr>
        <p:txBody>
          <a:bodyPr>
            <a:normAutofit/>
          </a:bodyPr>
          <a:lstStyle/>
          <a:p>
            <a:r>
              <a:rPr lang="en-US" sz="2800" b="1" u="sng" dirty="0"/>
              <a:t>Co-leads</a:t>
            </a:r>
            <a:r>
              <a:rPr lang="en-US" sz="2800" dirty="0"/>
              <a:t>: Eric Zalewsky (NYSDEC), Zac Adelman (LADCO)</a:t>
            </a:r>
          </a:p>
          <a:p>
            <a:endParaRPr lang="en-US" sz="2000" dirty="0"/>
          </a:p>
          <a:p>
            <a:r>
              <a:rPr lang="en-US" sz="2800" b="1" u="sng" dirty="0"/>
              <a:t>Schedule</a:t>
            </a:r>
            <a:r>
              <a:rPr lang="en-US" sz="2800" dirty="0"/>
              <a:t>: Calls on 4</a:t>
            </a:r>
            <a:r>
              <a:rPr lang="en-US" sz="2800" baseline="30000" dirty="0"/>
              <a:t>th</a:t>
            </a:r>
            <a:r>
              <a:rPr lang="en-US" sz="2800" dirty="0"/>
              <a:t> Thursday at 3:00pm Eastern</a:t>
            </a:r>
          </a:p>
          <a:p>
            <a:pPr marL="109728" indent="0">
              <a:buNone/>
            </a:pPr>
            <a:endParaRPr lang="en-US" sz="2600" dirty="0"/>
          </a:p>
          <a:p>
            <a:r>
              <a:rPr lang="en-US" sz="2800" b="1" u="sng" dirty="0"/>
              <a:t>Wiki</a:t>
            </a:r>
            <a:r>
              <a:rPr lang="en-US" sz="2800" dirty="0"/>
              <a:t>:</a:t>
            </a:r>
            <a:r>
              <a:rPr lang="en-US" sz="3200" dirty="0"/>
              <a:t> </a:t>
            </a:r>
            <a:r>
              <a:rPr lang="en-US" sz="2400" dirty="0">
                <a:hlinkClick r:id="rId2"/>
              </a:rPr>
              <a:t>http://views.cira.colostate.edu/wiki/wiki/9190</a:t>
            </a:r>
            <a:endParaRPr lang="en-US" sz="2400" dirty="0"/>
          </a:p>
          <a:p>
            <a:endParaRPr lang="en-US" sz="23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78</a:t>
            </a:fld>
            <a:endParaRPr lang="en-US"/>
          </a:p>
        </p:txBody>
      </p:sp>
      <p:sp>
        <p:nvSpPr>
          <p:cNvPr id="4" name="Title 3"/>
          <p:cNvSpPr>
            <a:spLocks noGrp="1"/>
          </p:cNvSpPr>
          <p:nvPr>
            <p:ph type="title"/>
          </p:nvPr>
        </p:nvSpPr>
        <p:spPr>
          <a:xfrm>
            <a:off x="434340" y="685800"/>
            <a:ext cx="5684520" cy="1143000"/>
          </a:xfrm>
        </p:spPr>
        <p:txBody>
          <a:bodyPr>
            <a:noAutofit/>
          </a:bodyPr>
          <a:lstStyle/>
          <a:p>
            <a:pPr algn="ctr"/>
            <a:r>
              <a:rPr lang="en-US" sz="3600" dirty="0"/>
              <a:t>Emissions Modeling Workgroup</a:t>
            </a:r>
          </a:p>
        </p:txBody>
      </p:sp>
      <p:pic>
        <p:nvPicPr>
          <p:cNvPr id="5" name="Picture 4">
            <a:extLst>
              <a:ext uri="{FF2B5EF4-FFF2-40B4-BE49-F238E27FC236}">
                <a16:creationId xmlns:a16="http://schemas.microsoft.com/office/drawing/2014/main" id="{A8815B99-352E-0848-91D9-7F436C0D1038}"/>
              </a:ext>
            </a:extLst>
          </p:cNvPr>
          <p:cNvPicPr>
            <a:picLocks noChangeAspect="1"/>
          </p:cNvPicPr>
          <p:nvPr/>
        </p:nvPicPr>
        <p:blipFill rotWithShape="1">
          <a:blip r:embed="rId3"/>
          <a:srcRect t="2904" r="3601" b="5155"/>
          <a:stretch/>
        </p:blipFill>
        <p:spPr>
          <a:xfrm>
            <a:off x="6301740" y="152400"/>
            <a:ext cx="2613660" cy="23622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776508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A8F153-0B7C-7643-B9F8-FE3EE08C918B}"/>
              </a:ext>
            </a:extLst>
          </p:cNvPr>
          <p:cNvSpPr>
            <a:spLocks noGrp="1"/>
          </p:cNvSpPr>
          <p:nvPr>
            <p:ph idx="1"/>
          </p:nvPr>
        </p:nvSpPr>
        <p:spPr>
          <a:xfrm>
            <a:off x="457200" y="1481332"/>
            <a:ext cx="8555832" cy="4767068"/>
          </a:xfrm>
        </p:spPr>
        <p:txBody>
          <a:bodyPr>
            <a:normAutofit lnSpcReduction="10000"/>
          </a:bodyPr>
          <a:lstStyle/>
          <a:p>
            <a:r>
              <a:rPr lang="en-US" b="1" u="sng" dirty="0"/>
              <a:t>Approach</a:t>
            </a:r>
            <a:r>
              <a:rPr lang="en-US" dirty="0"/>
              <a:t>: To test and help document the emissions modeling platform</a:t>
            </a:r>
          </a:p>
          <a:p>
            <a:endParaRPr lang="en-US" dirty="0"/>
          </a:p>
          <a:p>
            <a:pPr>
              <a:spcAft>
                <a:spcPts val="600"/>
              </a:spcAft>
            </a:pPr>
            <a:r>
              <a:rPr lang="en-US" dirty="0"/>
              <a:t>Work on 2016v1</a:t>
            </a:r>
          </a:p>
          <a:p>
            <a:pPr lvl="1">
              <a:spcAft>
                <a:spcPts val="600"/>
              </a:spcAft>
            </a:pPr>
            <a:r>
              <a:rPr lang="en-US" dirty="0"/>
              <a:t>LADCO downloaded v1 pre-release platform scripts and data and are processing through SMOKE</a:t>
            </a:r>
          </a:p>
          <a:p>
            <a:pPr lvl="1">
              <a:spcAft>
                <a:spcPts val="600"/>
              </a:spcAft>
            </a:pPr>
            <a:r>
              <a:rPr lang="en-US" dirty="0"/>
              <a:t>Creating plots and charts for comparison to past platforms</a:t>
            </a:r>
          </a:p>
          <a:p>
            <a:pPr lvl="1">
              <a:spcAft>
                <a:spcPts val="600"/>
              </a:spcAft>
            </a:pPr>
            <a:r>
              <a:rPr lang="en-US" dirty="0"/>
              <a:t>Planning for v1 documentation review</a:t>
            </a:r>
          </a:p>
          <a:p>
            <a:pPr lvl="1">
              <a:spcAft>
                <a:spcPts val="600"/>
              </a:spcAft>
            </a:pPr>
            <a:r>
              <a:rPr lang="en-US" dirty="0"/>
              <a:t>NYSDEC, LADCO &amp; VADEQ developing scripts and documentation to incorporate ERTAC EGU option in V1Platform</a:t>
            </a:r>
          </a:p>
        </p:txBody>
      </p:sp>
      <p:sp>
        <p:nvSpPr>
          <p:cNvPr id="3" name="Slide Number Placeholder 2">
            <a:extLst>
              <a:ext uri="{FF2B5EF4-FFF2-40B4-BE49-F238E27FC236}">
                <a16:creationId xmlns:a16="http://schemas.microsoft.com/office/drawing/2014/main" id="{B361BFCC-D5E2-8B43-822A-23D378A4A4A9}"/>
              </a:ext>
            </a:extLst>
          </p:cNvPr>
          <p:cNvSpPr>
            <a:spLocks noGrp="1"/>
          </p:cNvSpPr>
          <p:nvPr>
            <p:ph type="sldNum" sz="quarter" idx="12"/>
          </p:nvPr>
        </p:nvSpPr>
        <p:spPr/>
        <p:txBody>
          <a:bodyPr/>
          <a:lstStyle/>
          <a:p>
            <a:fld id="{61C894BD-DCE2-4A96-A9AF-225BBEAC2A40}" type="slidenum">
              <a:rPr lang="en-US" smtClean="0"/>
              <a:pPr/>
              <a:t>79</a:t>
            </a:fld>
            <a:endParaRPr lang="en-US"/>
          </a:p>
        </p:txBody>
      </p:sp>
      <p:sp>
        <p:nvSpPr>
          <p:cNvPr id="4" name="Title 3">
            <a:extLst>
              <a:ext uri="{FF2B5EF4-FFF2-40B4-BE49-F238E27FC236}">
                <a16:creationId xmlns:a16="http://schemas.microsoft.com/office/drawing/2014/main" id="{86557795-85D8-B143-84D4-57AF27193515}"/>
              </a:ext>
            </a:extLst>
          </p:cNvPr>
          <p:cNvSpPr>
            <a:spLocks noGrp="1"/>
          </p:cNvSpPr>
          <p:nvPr>
            <p:ph type="title"/>
          </p:nvPr>
        </p:nvSpPr>
        <p:spPr/>
        <p:txBody>
          <a:bodyPr/>
          <a:lstStyle/>
          <a:p>
            <a:r>
              <a:rPr lang="en-US" dirty="0"/>
              <a:t>Emissions Modeling Workgroup</a:t>
            </a:r>
          </a:p>
        </p:txBody>
      </p:sp>
    </p:spTree>
    <p:extLst>
      <p:ext uri="{BB962C8B-B14F-4D97-AF65-F5344CB8AC3E}">
        <p14:creationId xmlns:p14="http://schemas.microsoft.com/office/powerpoint/2010/main" val="1969549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39233AC-10F7-4987-9543-740D6B527AF8}"/>
              </a:ext>
            </a:extLst>
          </p:cNvPr>
          <p:cNvGraphicFramePr>
            <a:graphicFrameLocks noGrp="1"/>
          </p:cNvGraphicFramePr>
          <p:nvPr>
            <p:ph idx="1"/>
            <p:extLst>
              <p:ext uri="{D42A27DB-BD31-4B8C-83A1-F6EECF244321}">
                <p14:modId xmlns:p14="http://schemas.microsoft.com/office/powerpoint/2010/main" val="2860805498"/>
              </p:ext>
            </p:extLst>
          </p:nvPr>
        </p:nvGraphicFramePr>
        <p:xfrm>
          <a:off x="176282" y="1101925"/>
          <a:ext cx="8342472" cy="4986667"/>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3563703608"/>
                    </a:ext>
                  </a:extLst>
                </a:gridCol>
                <a:gridCol w="1500118">
                  <a:extLst>
                    <a:ext uri="{9D8B030D-6E8A-4147-A177-3AD203B41FA5}">
                      <a16:colId xmlns:a16="http://schemas.microsoft.com/office/drawing/2014/main" val="4211935423"/>
                    </a:ext>
                  </a:extLst>
                </a:gridCol>
                <a:gridCol w="1660753">
                  <a:extLst>
                    <a:ext uri="{9D8B030D-6E8A-4147-A177-3AD203B41FA5}">
                      <a16:colId xmlns:a16="http://schemas.microsoft.com/office/drawing/2014/main" val="1238754751"/>
                    </a:ext>
                  </a:extLst>
                </a:gridCol>
                <a:gridCol w="1752601">
                  <a:extLst>
                    <a:ext uri="{9D8B030D-6E8A-4147-A177-3AD203B41FA5}">
                      <a16:colId xmlns:a16="http://schemas.microsoft.com/office/drawing/2014/main" val="2770100351"/>
                    </a:ext>
                  </a:extLst>
                </a:gridCol>
              </a:tblGrid>
              <a:tr h="389665">
                <a:tc>
                  <a:txBody>
                    <a:bodyPr/>
                    <a:lstStyle/>
                    <a:p>
                      <a:r>
                        <a:rPr lang="en-US" dirty="0"/>
                        <a:t>Type</a:t>
                      </a:r>
                    </a:p>
                  </a:txBody>
                  <a:tcPr/>
                </a:tc>
                <a:tc>
                  <a:txBody>
                    <a:bodyPr/>
                    <a:lstStyle/>
                    <a:p>
                      <a:r>
                        <a:rPr lang="en-US" dirty="0"/>
                        <a:t>Included?</a:t>
                      </a:r>
                    </a:p>
                  </a:txBody>
                  <a:tcPr/>
                </a:tc>
                <a:tc>
                  <a:txBody>
                    <a:bodyPr/>
                    <a:lstStyle/>
                    <a:p>
                      <a:pPr algn="ctr"/>
                      <a:r>
                        <a:rPr lang="en-US" dirty="0"/>
                        <a:t>Grid(s)</a:t>
                      </a:r>
                    </a:p>
                  </a:txBody>
                  <a:tcPr/>
                </a:tc>
                <a:tc>
                  <a:txBody>
                    <a:bodyPr/>
                    <a:lstStyle/>
                    <a:p>
                      <a:pPr algn="ctr"/>
                      <a:r>
                        <a:rPr lang="en-US" dirty="0"/>
                        <a:t>Models</a:t>
                      </a:r>
                    </a:p>
                  </a:txBody>
                  <a:tcPr/>
                </a:tc>
                <a:extLst>
                  <a:ext uri="{0D108BD9-81ED-4DB2-BD59-A6C34878D82A}">
                    <a16:rowId xmlns:a16="http://schemas.microsoft.com/office/drawing/2014/main" val="1221498037"/>
                  </a:ext>
                </a:extLst>
              </a:tr>
              <a:tr h="389665">
                <a:tc>
                  <a:txBody>
                    <a:bodyPr/>
                    <a:lstStyle/>
                    <a:p>
                      <a:r>
                        <a:rPr lang="en-US" dirty="0"/>
                        <a:t>2016 SMOKE inputs</a:t>
                      </a:r>
                    </a:p>
                  </a:txBody>
                  <a:tcPr/>
                </a:tc>
                <a:tc>
                  <a:txBody>
                    <a:bodyPr/>
                    <a:lstStyle/>
                    <a:p>
                      <a:pPr algn="ctr"/>
                      <a:r>
                        <a:rPr lang="en-US" dirty="0"/>
                        <a:t>Initial</a:t>
                      </a:r>
                    </a:p>
                  </a:txBody>
                  <a:tcPr/>
                </a:tc>
                <a:tc>
                  <a:txBody>
                    <a:bodyPr/>
                    <a:lstStyle/>
                    <a:p>
                      <a:pPr algn="ctr"/>
                      <a:r>
                        <a:rPr lang="en-US" dirty="0"/>
                        <a:t>N/A</a:t>
                      </a:r>
                    </a:p>
                  </a:txBody>
                  <a:tcPr/>
                </a:tc>
                <a:tc>
                  <a:txBody>
                    <a:bodyPr/>
                    <a:lstStyle/>
                    <a:p>
                      <a:pPr algn="ctr"/>
                      <a:r>
                        <a:rPr lang="en-US" dirty="0"/>
                        <a:t>N/A</a:t>
                      </a:r>
                    </a:p>
                  </a:txBody>
                  <a:tcPr/>
                </a:tc>
                <a:extLst>
                  <a:ext uri="{0D108BD9-81ED-4DB2-BD59-A6C34878D82A}">
                    <a16:rowId xmlns:a16="http://schemas.microsoft.com/office/drawing/2014/main" val="1164192050"/>
                  </a:ext>
                </a:extLst>
              </a:tr>
              <a:tr h="389665">
                <a:tc>
                  <a:txBody>
                    <a:bodyPr/>
                    <a:lstStyle/>
                    <a:p>
                      <a:r>
                        <a:rPr lang="en-US" dirty="0"/>
                        <a:t>2016 SMOKE scripts/ tools</a:t>
                      </a:r>
                    </a:p>
                  </a:txBody>
                  <a:tcPr/>
                </a:tc>
                <a:tc>
                  <a:txBody>
                    <a:bodyPr/>
                    <a:lstStyle/>
                    <a:p>
                      <a:pPr algn="ctr"/>
                      <a:r>
                        <a:rPr lang="en-US" dirty="0"/>
                        <a:t>Initial</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1844723054"/>
                  </a:ext>
                </a:extLst>
              </a:tr>
              <a:tr h="672572">
                <a:tc>
                  <a:txBody>
                    <a:bodyPr/>
                    <a:lstStyle/>
                    <a:p>
                      <a:r>
                        <a:rPr lang="en-US" dirty="0"/>
                        <a:t>2016 SMOKE outputs by sector (aka </a:t>
                      </a:r>
                      <a:r>
                        <a:rPr lang="en-US" dirty="0" err="1"/>
                        <a:t>premerged</a:t>
                      </a:r>
                      <a:r>
                        <a:rPr lang="en-US" dirty="0"/>
                        <a:t>)</a:t>
                      </a:r>
                    </a:p>
                  </a:txBody>
                  <a:tcPr/>
                </a:tc>
                <a:tc>
                  <a:txBody>
                    <a:bodyPr/>
                    <a:lstStyle/>
                    <a:p>
                      <a:pPr algn="ctr"/>
                      <a:endParaRPr lang="en-US" dirty="0"/>
                    </a:p>
                    <a:p>
                      <a:pPr algn="ctr"/>
                      <a:r>
                        <a:rPr lang="en-US" dirty="0"/>
                        <a:t>Initial</a:t>
                      </a:r>
                    </a:p>
                  </a:txBody>
                  <a:tcPr/>
                </a:tc>
                <a:tc>
                  <a:txBody>
                    <a:bodyPr/>
                    <a:lstStyle/>
                    <a:p>
                      <a:pPr algn="ctr"/>
                      <a:endParaRPr lang="en-US" dirty="0"/>
                    </a:p>
                    <a:p>
                      <a:pPr algn="ctr"/>
                      <a:r>
                        <a:rPr lang="en-US" dirty="0"/>
                        <a:t>12km, 36km</a:t>
                      </a:r>
                    </a:p>
                  </a:txBody>
                  <a:tcPr/>
                </a:tc>
                <a:tc>
                  <a:txBody>
                    <a:bodyPr/>
                    <a:lstStyle/>
                    <a:p>
                      <a:pPr algn="ctr"/>
                      <a:endParaRPr lang="en-US" dirty="0"/>
                    </a:p>
                    <a:p>
                      <a:pPr algn="ctr"/>
                      <a:r>
                        <a:rPr lang="en-US" dirty="0"/>
                        <a:t>CMAQ*</a:t>
                      </a:r>
                    </a:p>
                  </a:txBody>
                  <a:tcPr/>
                </a:tc>
                <a:extLst>
                  <a:ext uri="{0D108BD9-81ED-4DB2-BD59-A6C34878D82A}">
                    <a16:rowId xmlns:a16="http://schemas.microsoft.com/office/drawing/2014/main" val="2996296365"/>
                  </a:ext>
                </a:extLst>
              </a:tr>
              <a:tr h="417445">
                <a:tc>
                  <a:txBody>
                    <a:bodyPr/>
                    <a:lstStyle/>
                    <a:p>
                      <a:r>
                        <a:rPr lang="en-US" dirty="0"/>
                        <a:t>2016 AQM-ready emissions</a:t>
                      </a:r>
                    </a:p>
                  </a:txBody>
                  <a:tcPr/>
                </a:tc>
                <a:tc>
                  <a:txBody>
                    <a:bodyPr/>
                    <a:lstStyle/>
                    <a:p>
                      <a:pPr algn="ctr"/>
                      <a:r>
                        <a:rPr lang="en-US" dirty="0"/>
                        <a:t>Initial</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4044355995"/>
                  </a:ext>
                </a:extLst>
              </a:tr>
              <a:tr h="389665">
                <a:tc>
                  <a:txBody>
                    <a:bodyPr/>
                    <a:lstStyle/>
                    <a:p>
                      <a:r>
                        <a:rPr lang="en-US" dirty="0"/>
                        <a:t>Emissions plots, summaries</a:t>
                      </a:r>
                    </a:p>
                  </a:txBody>
                  <a:tcPr/>
                </a:tc>
                <a:tc>
                  <a:txBody>
                    <a:bodyPr/>
                    <a:lstStyle/>
                    <a:p>
                      <a:pPr algn="ctr"/>
                      <a:r>
                        <a:rPr lang="en-US" dirty="0"/>
                        <a:t>Initial</a:t>
                      </a:r>
                    </a:p>
                  </a:txBody>
                  <a:tcPr/>
                </a:tc>
                <a:tc>
                  <a:txBody>
                    <a:bodyPr/>
                    <a:lstStyle/>
                    <a:p>
                      <a:pPr algn="ctr"/>
                      <a:r>
                        <a:rPr lang="en-US" dirty="0"/>
                        <a:t>12km, 36km</a:t>
                      </a:r>
                    </a:p>
                  </a:txBody>
                  <a:tcPr/>
                </a:tc>
                <a:tc>
                  <a:txBody>
                    <a:bodyPr/>
                    <a:lstStyle/>
                    <a:p>
                      <a:pPr algn="ctr"/>
                      <a:r>
                        <a:rPr lang="en-US" dirty="0"/>
                        <a:t>N/A</a:t>
                      </a:r>
                    </a:p>
                  </a:txBody>
                  <a:tcPr/>
                </a:tc>
                <a:extLst>
                  <a:ext uri="{0D108BD9-81ED-4DB2-BD59-A6C34878D82A}">
                    <a16:rowId xmlns:a16="http://schemas.microsoft.com/office/drawing/2014/main" val="3050728326"/>
                  </a:ext>
                </a:extLst>
              </a:tr>
              <a:tr h="389665">
                <a:tc>
                  <a:txBody>
                    <a:bodyPr/>
                    <a:lstStyle/>
                    <a:p>
                      <a:r>
                        <a:rPr lang="en-US" dirty="0"/>
                        <a:t>Documentation (spec sheets)</a:t>
                      </a:r>
                    </a:p>
                  </a:txBody>
                  <a:tcPr/>
                </a:tc>
                <a:tc>
                  <a:txBody>
                    <a:bodyPr/>
                    <a:lstStyle/>
                    <a:p>
                      <a:pPr algn="ctr"/>
                      <a:r>
                        <a:rPr lang="en-US" dirty="0"/>
                        <a:t>Initial</a:t>
                      </a:r>
                    </a:p>
                  </a:txBody>
                  <a:tcPr/>
                </a:tc>
                <a:tc>
                  <a:txBody>
                    <a:bodyPr/>
                    <a:lstStyle/>
                    <a:p>
                      <a:pPr algn="ctr"/>
                      <a:r>
                        <a:rPr lang="en-US" dirty="0"/>
                        <a:t>N/A</a:t>
                      </a:r>
                    </a:p>
                  </a:txBody>
                  <a:tcPr/>
                </a:tc>
                <a:tc>
                  <a:txBody>
                    <a:bodyPr/>
                    <a:lstStyle/>
                    <a:p>
                      <a:pPr algn="ctr"/>
                      <a:r>
                        <a:rPr lang="en-US" dirty="0"/>
                        <a:t>N/A</a:t>
                      </a:r>
                    </a:p>
                  </a:txBody>
                  <a:tcPr/>
                </a:tc>
                <a:extLst>
                  <a:ext uri="{0D108BD9-81ED-4DB2-BD59-A6C34878D82A}">
                    <a16:rowId xmlns:a16="http://schemas.microsoft.com/office/drawing/2014/main" val="3294981374"/>
                  </a:ext>
                </a:extLst>
              </a:tr>
              <a:tr h="389665">
                <a:tc>
                  <a:txBody>
                    <a:bodyPr/>
                    <a:lstStyle/>
                    <a:p>
                      <a:r>
                        <a:rPr lang="en-US" dirty="0"/>
                        <a:t>Met data for AQM</a:t>
                      </a:r>
                    </a:p>
                  </a:txBody>
                  <a:tcPr/>
                </a:tc>
                <a:tc>
                  <a:txBody>
                    <a:bodyPr/>
                    <a:lstStyle/>
                    <a:p>
                      <a:pPr algn="ctr"/>
                      <a:r>
                        <a:rPr lang="en-US" dirty="0"/>
                        <a:t>Later</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2612916273"/>
                  </a:ext>
                </a:extLst>
              </a:tr>
              <a:tr h="389665">
                <a:tc>
                  <a:txBody>
                    <a:bodyPr/>
                    <a:lstStyle/>
                    <a:p>
                      <a:r>
                        <a:rPr lang="en-US" dirty="0"/>
                        <a:t>IC/BCs</a:t>
                      </a:r>
                    </a:p>
                  </a:txBody>
                  <a:tcPr/>
                </a:tc>
                <a:tc>
                  <a:txBody>
                    <a:bodyPr/>
                    <a:lstStyle/>
                    <a:p>
                      <a:pPr algn="ctr"/>
                      <a:r>
                        <a:rPr lang="en-US" dirty="0"/>
                        <a:t>Later</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4119140020"/>
                  </a:ext>
                </a:extLst>
              </a:tr>
              <a:tr h="389665">
                <a:tc>
                  <a:txBody>
                    <a:bodyPr/>
                    <a:lstStyle/>
                    <a:p>
                      <a:r>
                        <a:rPr lang="en-US" dirty="0"/>
                        <a:t>AQM Outputs</a:t>
                      </a:r>
                    </a:p>
                  </a:txBody>
                  <a:tcPr/>
                </a:tc>
                <a:tc>
                  <a:txBody>
                    <a:bodyPr/>
                    <a:lstStyle/>
                    <a:p>
                      <a:pPr algn="ctr"/>
                      <a:r>
                        <a:rPr lang="en-US" dirty="0"/>
                        <a:t>Later</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434041042"/>
                  </a:ext>
                </a:extLst>
              </a:tr>
              <a:tr h="389665">
                <a:tc>
                  <a:txBody>
                    <a:bodyPr/>
                    <a:lstStyle/>
                    <a:p>
                      <a:r>
                        <a:rPr lang="en-US" dirty="0"/>
                        <a:t>Site Compare Files</a:t>
                      </a:r>
                    </a:p>
                  </a:txBody>
                  <a:tcPr/>
                </a:tc>
                <a:tc>
                  <a:txBody>
                    <a:bodyPr/>
                    <a:lstStyle/>
                    <a:p>
                      <a:pPr algn="ctr"/>
                      <a:r>
                        <a:rPr lang="en-US" dirty="0"/>
                        <a:t>Later</a:t>
                      </a:r>
                    </a:p>
                  </a:txBody>
                  <a:tcPr/>
                </a:tc>
                <a:tc>
                  <a:txBody>
                    <a:bodyPr/>
                    <a:lstStyle/>
                    <a:p>
                      <a:pPr algn="ctr"/>
                      <a:r>
                        <a:rPr lang="en-US" dirty="0"/>
                        <a:t>N/A</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2632499326"/>
                  </a:ext>
                </a:extLst>
              </a:tr>
              <a:tr h="389665">
                <a:tc>
                  <a:txBody>
                    <a:bodyPr/>
                    <a:lstStyle/>
                    <a:p>
                      <a:r>
                        <a:rPr lang="en-US" dirty="0"/>
                        <a:t>Future year inventories</a:t>
                      </a:r>
                    </a:p>
                  </a:txBody>
                  <a:tcPr/>
                </a:tc>
                <a:tc>
                  <a:txBody>
                    <a:bodyPr/>
                    <a:lstStyle/>
                    <a:p>
                      <a:pPr algn="ctr"/>
                      <a:r>
                        <a:rPr lang="en-US" sz="1600" b="0" dirty="0"/>
                        <a:t>Workgroups</a:t>
                      </a:r>
                      <a:endParaRPr lang="en-US" b="0"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517653642"/>
                  </a:ext>
                </a:extLst>
              </a:tr>
            </a:tbl>
          </a:graphicData>
        </a:graphic>
      </p:graphicFrame>
      <p:sp>
        <p:nvSpPr>
          <p:cNvPr id="3" name="Slide Number Placeholder 2">
            <a:extLst>
              <a:ext uri="{FF2B5EF4-FFF2-40B4-BE49-F238E27FC236}">
                <a16:creationId xmlns:a16="http://schemas.microsoft.com/office/drawing/2014/main" id="{1BA81C3B-CF37-47FF-9AAB-804E0C0C8B47}"/>
              </a:ext>
            </a:extLst>
          </p:cNvPr>
          <p:cNvSpPr>
            <a:spLocks noGrp="1"/>
          </p:cNvSpPr>
          <p:nvPr>
            <p:ph type="sldNum" sz="quarter" idx="12"/>
          </p:nvPr>
        </p:nvSpPr>
        <p:spPr/>
        <p:txBody>
          <a:bodyPr/>
          <a:lstStyle/>
          <a:p>
            <a:fld id="{61C894BD-DCE2-4A96-A9AF-225BBEAC2A40}" type="slidenum">
              <a:rPr lang="en-US" smtClean="0"/>
              <a:pPr/>
              <a:t>8</a:t>
            </a:fld>
            <a:endParaRPr lang="en-US"/>
          </a:p>
        </p:txBody>
      </p:sp>
      <p:sp>
        <p:nvSpPr>
          <p:cNvPr id="4" name="Title 3">
            <a:extLst>
              <a:ext uri="{FF2B5EF4-FFF2-40B4-BE49-F238E27FC236}">
                <a16:creationId xmlns:a16="http://schemas.microsoft.com/office/drawing/2014/main" id="{E8439D39-1644-4B90-A613-481F35356E61}"/>
              </a:ext>
            </a:extLst>
          </p:cNvPr>
          <p:cNvSpPr>
            <a:spLocks noGrp="1"/>
          </p:cNvSpPr>
          <p:nvPr>
            <p:ph type="title"/>
          </p:nvPr>
        </p:nvSpPr>
        <p:spPr/>
        <p:txBody>
          <a:bodyPr/>
          <a:lstStyle/>
          <a:p>
            <a:r>
              <a:rPr lang="en-US" dirty="0"/>
              <a:t>Beta Release Contents on IWDW</a:t>
            </a:r>
          </a:p>
        </p:txBody>
      </p:sp>
      <p:sp>
        <p:nvSpPr>
          <p:cNvPr id="6" name="TextBox 5">
            <a:extLst>
              <a:ext uri="{FF2B5EF4-FFF2-40B4-BE49-F238E27FC236}">
                <a16:creationId xmlns:a16="http://schemas.microsoft.com/office/drawing/2014/main" id="{7D494C53-8108-4155-A1D2-6BEC8394E067}"/>
              </a:ext>
            </a:extLst>
          </p:cNvPr>
          <p:cNvSpPr txBox="1"/>
          <p:nvPr/>
        </p:nvSpPr>
        <p:spPr>
          <a:xfrm>
            <a:off x="625246" y="6084782"/>
            <a:ext cx="7893508" cy="646331"/>
          </a:xfrm>
          <a:prstGeom prst="rect">
            <a:avLst/>
          </a:prstGeom>
          <a:solidFill>
            <a:schemeClr val="bg1"/>
          </a:solidFill>
        </p:spPr>
        <p:txBody>
          <a:bodyPr wrap="none" rtlCol="0">
            <a:spAutoFit/>
          </a:bodyPr>
          <a:lstStyle/>
          <a:p>
            <a:r>
              <a:rPr lang="en-US" dirty="0"/>
              <a:t>* CMAQ format emissions are produced for each sector;</a:t>
            </a:r>
            <a:br>
              <a:rPr lang="en-US" dirty="0"/>
            </a:br>
            <a:r>
              <a:rPr lang="en-US" dirty="0"/>
              <a:t>  </a:t>
            </a:r>
            <a:r>
              <a:rPr lang="en-US" dirty="0" err="1"/>
              <a:t>CAMx</a:t>
            </a:r>
            <a:r>
              <a:rPr lang="en-US" dirty="0"/>
              <a:t> format emissions are created after merging CMAQ emissions</a:t>
            </a:r>
          </a:p>
        </p:txBody>
      </p:sp>
    </p:spTree>
    <p:extLst>
      <p:ext uri="{BB962C8B-B14F-4D97-AF65-F5344CB8AC3E}">
        <p14:creationId xmlns:p14="http://schemas.microsoft.com/office/powerpoint/2010/main" val="20058745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A8F153-0B7C-7643-B9F8-FE3EE08C918B}"/>
              </a:ext>
            </a:extLst>
          </p:cNvPr>
          <p:cNvSpPr>
            <a:spLocks noGrp="1"/>
          </p:cNvSpPr>
          <p:nvPr>
            <p:ph idx="1"/>
          </p:nvPr>
        </p:nvSpPr>
        <p:spPr>
          <a:xfrm>
            <a:off x="457200" y="1481332"/>
            <a:ext cx="8555832" cy="4767068"/>
          </a:xfrm>
        </p:spPr>
        <p:txBody>
          <a:bodyPr>
            <a:normAutofit/>
          </a:bodyPr>
          <a:lstStyle/>
          <a:p>
            <a:pPr>
              <a:spcAft>
                <a:spcPts val="600"/>
              </a:spcAft>
            </a:pPr>
            <a:r>
              <a:rPr lang="en-US" dirty="0"/>
              <a:t>Plans for the next quarter</a:t>
            </a:r>
          </a:p>
          <a:p>
            <a:pPr lvl="1">
              <a:spcAft>
                <a:spcPts val="600"/>
              </a:spcAft>
            </a:pPr>
            <a:r>
              <a:rPr lang="en-US" dirty="0"/>
              <a:t>Detailed analysis of the 2016v1 emissions: comparison to past EMPs (2011, 2014, 2016beta), evaluate ancillary data</a:t>
            </a:r>
          </a:p>
          <a:p>
            <a:pPr lvl="1">
              <a:spcAft>
                <a:spcPts val="600"/>
              </a:spcAft>
            </a:pPr>
            <a:r>
              <a:rPr lang="en-US" dirty="0"/>
              <a:t>Process new modeling domains and conduct air quality modeling/analysis</a:t>
            </a:r>
          </a:p>
          <a:p>
            <a:pPr lvl="1">
              <a:spcAft>
                <a:spcPts val="600"/>
              </a:spcAft>
            </a:pPr>
            <a:r>
              <a:rPr lang="en-US" dirty="0"/>
              <a:t>Process future year inventories (2023 &amp; 2028)</a:t>
            </a:r>
          </a:p>
        </p:txBody>
      </p:sp>
      <p:sp>
        <p:nvSpPr>
          <p:cNvPr id="3" name="Slide Number Placeholder 2">
            <a:extLst>
              <a:ext uri="{FF2B5EF4-FFF2-40B4-BE49-F238E27FC236}">
                <a16:creationId xmlns:a16="http://schemas.microsoft.com/office/drawing/2014/main" id="{B361BFCC-D5E2-8B43-822A-23D378A4A4A9}"/>
              </a:ext>
            </a:extLst>
          </p:cNvPr>
          <p:cNvSpPr>
            <a:spLocks noGrp="1"/>
          </p:cNvSpPr>
          <p:nvPr>
            <p:ph type="sldNum" sz="quarter" idx="12"/>
          </p:nvPr>
        </p:nvSpPr>
        <p:spPr/>
        <p:txBody>
          <a:bodyPr/>
          <a:lstStyle/>
          <a:p>
            <a:fld id="{61C894BD-DCE2-4A96-A9AF-225BBEAC2A40}" type="slidenum">
              <a:rPr lang="en-US" smtClean="0"/>
              <a:pPr/>
              <a:t>80</a:t>
            </a:fld>
            <a:endParaRPr lang="en-US"/>
          </a:p>
        </p:txBody>
      </p:sp>
      <p:sp>
        <p:nvSpPr>
          <p:cNvPr id="4" name="Title 3">
            <a:extLst>
              <a:ext uri="{FF2B5EF4-FFF2-40B4-BE49-F238E27FC236}">
                <a16:creationId xmlns:a16="http://schemas.microsoft.com/office/drawing/2014/main" id="{86557795-85D8-B143-84D4-57AF27193515}"/>
              </a:ext>
            </a:extLst>
          </p:cNvPr>
          <p:cNvSpPr>
            <a:spLocks noGrp="1"/>
          </p:cNvSpPr>
          <p:nvPr>
            <p:ph type="title"/>
          </p:nvPr>
        </p:nvSpPr>
        <p:spPr/>
        <p:txBody>
          <a:bodyPr/>
          <a:lstStyle/>
          <a:p>
            <a:r>
              <a:rPr lang="en-US" dirty="0"/>
              <a:t>Emissions Modeling Workgroup</a:t>
            </a:r>
          </a:p>
        </p:txBody>
      </p:sp>
    </p:spTree>
    <p:extLst>
      <p:ext uri="{BB962C8B-B14F-4D97-AF65-F5344CB8AC3E}">
        <p14:creationId xmlns:p14="http://schemas.microsoft.com/office/powerpoint/2010/main" val="13797236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A8F153-0B7C-7643-B9F8-FE3EE08C918B}"/>
              </a:ext>
            </a:extLst>
          </p:cNvPr>
          <p:cNvSpPr>
            <a:spLocks noGrp="1"/>
          </p:cNvSpPr>
          <p:nvPr>
            <p:ph idx="1"/>
          </p:nvPr>
        </p:nvSpPr>
        <p:spPr>
          <a:xfrm>
            <a:off x="457200" y="1481332"/>
            <a:ext cx="8555832" cy="4767068"/>
          </a:xfrm>
        </p:spPr>
        <p:txBody>
          <a:bodyPr>
            <a:normAutofit/>
          </a:bodyPr>
          <a:lstStyle/>
          <a:p>
            <a:pPr>
              <a:spcAft>
                <a:spcPts val="600"/>
              </a:spcAft>
            </a:pPr>
            <a:r>
              <a:rPr lang="en-US" b="1" u="sng" dirty="0"/>
              <a:t>Approach for v1:</a:t>
            </a:r>
            <a:r>
              <a:rPr lang="en-US" dirty="0"/>
              <a:t> The same as for beta</a:t>
            </a:r>
          </a:p>
          <a:p>
            <a:pPr lvl="1">
              <a:spcAft>
                <a:spcPts val="600"/>
              </a:spcAft>
            </a:pPr>
            <a:r>
              <a:rPr lang="en-US" dirty="0"/>
              <a:t>Review/edit documentation</a:t>
            </a:r>
          </a:p>
          <a:p>
            <a:pPr lvl="1">
              <a:spcAft>
                <a:spcPts val="600"/>
              </a:spcAft>
            </a:pPr>
            <a:r>
              <a:rPr lang="en-US" dirty="0"/>
              <a:t>Test platform scripts</a:t>
            </a:r>
          </a:p>
          <a:p>
            <a:pPr lvl="1">
              <a:spcAft>
                <a:spcPts val="600"/>
              </a:spcAft>
            </a:pPr>
            <a:r>
              <a:rPr lang="en-US" dirty="0"/>
              <a:t>Plot emissions results</a:t>
            </a:r>
          </a:p>
          <a:p>
            <a:pPr lvl="1"/>
            <a:r>
              <a:rPr lang="en-US" dirty="0"/>
              <a:t>Compare v1 to beta and previous national modeling platforms</a:t>
            </a:r>
          </a:p>
        </p:txBody>
      </p:sp>
      <p:sp>
        <p:nvSpPr>
          <p:cNvPr id="3" name="Slide Number Placeholder 2">
            <a:extLst>
              <a:ext uri="{FF2B5EF4-FFF2-40B4-BE49-F238E27FC236}">
                <a16:creationId xmlns:a16="http://schemas.microsoft.com/office/drawing/2014/main" id="{B361BFCC-D5E2-8B43-822A-23D378A4A4A9}"/>
              </a:ext>
            </a:extLst>
          </p:cNvPr>
          <p:cNvSpPr>
            <a:spLocks noGrp="1"/>
          </p:cNvSpPr>
          <p:nvPr>
            <p:ph type="sldNum" sz="quarter" idx="12"/>
          </p:nvPr>
        </p:nvSpPr>
        <p:spPr/>
        <p:txBody>
          <a:bodyPr/>
          <a:lstStyle/>
          <a:p>
            <a:fld id="{61C894BD-DCE2-4A96-A9AF-225BBEAC2A40}" type="slidenum">
              <a:rPr lang="en-US" smtClean="0"/>
              <a:pPr/>
              <a:t>81</a:t>
            </a:fld>
            <a:endParaRPr lang="en-US"/>
          </a:p>
        </p:txBody>
      </p:sp>
      <p:sp>
        <p:nvSpPr>
          <p:cNvPr id="4" name="Title 3">
            <a:extLst>
              <a:ext uri="{FF2B5EF4-FFF2-40B4-BE49-F238E27FC236}">
                <a16:creationId xmlns:a16="http://schemas.microsoft.com/office/drawing/2014/main" id="{86557795-85D8-B143-84D4-57AF27193515}"/>
              </a:ext>
            </a:extLst>
          </p:cNvPr>
          <p:cNvSpPr>
            <a:spLocks noGrp="1"/>
          </p:cNvSpPr>
          <p:nvPr>
            <p:ph type="title"/>
          </p:nvPr>
        </p:nvSpPr>
        <p:spPr/>
        <p:txBody>
          <a:bodyPr/>
          <a:lstStyle/>
          <a:p>
            <a:r>
              <a:rPr lang="en-US" dirty="0"/>
              <a:t>Emissions Modeling Workgroup</a:t>
            </a:r>
          </a:p>
        </p:txBody>
      </p:sp>
    </p:spTree>
    <p:extLst>
      <p:ext uri="{BB962C8B-B14F-4D97-AF65-F5344CB8AC3E}">
        <p14:creationId xmlns:p14="http://schemas.microsoft.com/office/powerpoint/2010/main" val="35644691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EB53D3B-FB1F-41BE-89A6-33CB0E48277B}"/>
              </a:ext>
            </a:extLst>
          </p:cNvPr>
          <p:cNvSpPr>
            <a:spLocks noGrp="1"/>
          </p:cNvSpPr>
          <p:nvPr>
            <p:ph idx="1"/>
          </p:nvPr>
        </p:nvSpPr>
        <p:spPr>
          <a:xfrm>
            <a:off x="609600" y="1417638"/>
            <a:ext cx="7924800" cy="4990310"/>
          </a:xfrm>
        </p:spPr>
        <p:txBody>
          <a:bodyPr>
            <a:normAutofit fontScale="62500" lnSpcReduction="20000"/>
          </a:bodyPr>
          <a:lstStyle/>
          <a:p>
            <a:pPr>
              <a:spcAft>
                <a:spcPts val="600"/>
              </a:spcAft>
            </a:pPr>
            <a:r>
              <a:rPr lang="en-US" dirty="0"/>
              <a:t>Goal of Forum</a:t>
            </a:r>
          </a:p>
          <a:p>
            <a:pPr lvl="1">
              <a:spcAft>
                <a:spcPts val="600"/>
              </a:spcAft>
            </a:pPr>
            <a:r>
              <a:rPr lang="en-US" dirty="0"/>
              <a:t>To promote collaboration with state partners on characterizing and understanding model performance and identifying performance issues for possible further research by EPA and/or the modeling community and to serve as a venue for sharing data and evaluation results </a:t>
            </a:r>
          </a:p>
          <a:p>
            <a:pPr>
              <a:spcAft>
                <a:spcPts val="600"/>
              </a:spcAft>
            </a:pPr>
            <a:r>
              <a:rPr lang="en-US" dirty="0"/>
              <a:t>Membership: 92 members: </a:t>
            </a:r>
          </a:p>
          <a:p>
            <a:pPr lvl="1">
              <a:spcAft>
                <a:spcPts val="600"/>
              </a:spcAft>
            </a:pPr>
            <a:r>
              <a:rPr lang="en-US" dirty="0"/>
              <a:t>Environment Canada, EPA, BLM, NPS, 25 states, 4 local air agencies, MJOs</a:t>
            </a:r>
          </a:p>
          <a:p>
            <a:pPr lvl="0">
              <a:spcAft>
                <a:spcPts val="600"/>
              </a:spcAft>
            </a:pPr>
            <a:r>
              <a:rPr lang="en-US" dirty="0"/>
              <a:t>Workgroup meetings are ongoing now</a:t>
            </a:r>
          </a:p>
          <a:p>
            <a:pPr lvl="0">
              <a:spcAft>
                <a:spcPts val="600"/>
              </a:spcAft>
            </a:pPr>
            <a:r>
              <a:rPr lang="en-US" dirty="0"/>
              <a:t>Model inputs and outputs for beta </a:t>
            </a:r>
            <a:r>
              <a:rPr lang="en-US" dirty="0" err="1"/>
              <a:t>platfrom</a:t>
            </a:r>
            <a:r>
              <a:rPr lang="en-US" dirty="0"/>
              <a:t> are on the IWDW</a:t>
            </a:r>
          </a:p>
          <a:p>
            <a:pPr lvl="0">
              <a:spcAft>
                <a:spcPts val="600"/>
              </a:spcAft>
            </a:pPr>
            <a:r>
              <a:rPr lang="en-US" dirty="0"/>
              <a:t>Plots are on LADCO’s web site</a:t>
            </a:r>
          </a:p>
          <a:p>
            <a:pPr lvl="1">
              <a:spcAft>
                <a:spcPts val="600"/>
              </a:spcAft>
            </a:pPr>
            <a:r>
              <a:rPr lang="en-US" sz="2400" u="sng" dirty="0">
                <a:hlinkClick r:id="rId2"/>
              </a:rPr>
              <a:t>https://www.ladco.org/technical/modeling-results/epa-2016-modeling</a:t>
            </a:r>
            <a:endParaRPr lang="en-US" sz="2400" u="sng" dirty="0"/>
          </a:p>
          <a:p>
            <a:pPr>
              <a:spcAft>
                <a:spcPts val="600"/>
              </a:spcAft>
            </a:pPr>
            <a:r>
              <a:rPr lang="en-US" sz="2800" dirty="0"/>
              <a:t>SharePoint site allows forum members to access information about the forum, the model simulations, past and upcoming meetings, available data, discussion board, and wiki page</a:t>
            </a:r>
            <a:endParaRPr lang="en-US" dirty="0"/>
          </a:p>
          <a:p>
            <a:pPr lvl="0">
              <a:spcAft>
                <a:spcPts val="600"/>
              </a:spcAft>
            </a:pPr>
            <a:r>
              <a:rPr lang="en-US" dirty="0"/>
              <a:t>The forum is expected to continue as 2016v1 modeling results become available</a:t>
            </a:r>
          </a:p>
          <a:p>
            <a:pPr marL="109728" lvl="0" indent="0">
              <a:buNone/>
            </a:pPr>
            <a:endParaRPr lang="en-US" sz="1350" dirty="0"/>
          </a:p>
          <a:p>
            <a:endParaRPr lang="en-US" dirty="0"/>
          </a:p>
        </p:txBody>
      </p:sp>
      <p:sp>
        <p:nvSpPr>
          <p:cNvPr id="2" name="Slide Number Placeholder 1">
            <a:extLst>
              <a:ext uri="{FF2B5EF4-FFF2-40B4-BE49-F238E27FC236}">
                <a16:creationId xmlns:a16="http://schemas.microsoft.com/office/drawing/2014/main" id="{955A9721-5BDF-499F-884C-D520B7FF3E12}"/>
              </a:ext>
            </a:extLst>
          </p:cNvPr>
          <p:cNvSpPr>
            <a:spLocks noGrp="1"/>
          </p:cNvSpPr>
          <p:nvPr>
            <p:ph type="sldNum" sz="quarter" idx="12"/>
          </p:nvPr>
        </p:nvSpPr>
        <p:spPr/>
        <p:txBody>
          <a:bodyPr/>
          <a:lstStyle/>
          <a:p>
            <a:fld id="{336AE02D-8F3D-426A-95A9-6BE45FEDBF1B}" type="slidenum">
              <a:rPr lang="en-US" smtClean="0"/>
              <a:t>82</a:t>
            </a:fld>
            <a:endParaRPr lang="en-US"/>
          </a:p>
        </p:txBody>
      </p:sp>
      <p:sp>
        <p:nvSpPr>
          <p:cNvPr id="6" name="Title 5">
            <a:extLst>
              <a:ext uri="{FF2B5EF4-FFF2-40B4-BE49-F238E27FC236}">
                <a16:creationId xmlns:a16="http://schemas.microsoft.com/office/drawing/2014/main" id="{554C51D6-513B-E14E-873C-A3747D0E52BF}"/>
              </a:ext>
            </a:extLst>
          </p:cNvPr>
          <p:cNvSpPr>
            <a:spLocks noGrp="1"/>
          </p:cNvSpPr>
          <p:nvPr>
            <p:ph type="title"/>
          </p:nvPr>
        </p:nvSpPr>
        <p:spPr/>
        <p:txBody>
          <a:bodyPr>
            <a:noAutofit/>
          </a:bodyPr>
          <a:lstStyle/>
          <a:p>
            <a:r>
              <a:rPr lang="en-US" sz="3200" dirty="0">
                <a:solidFill>
                  <a:schemeClr val="accent1">
                    <a:lumMod val="75000"/>
                  </a:schemeClr>
                </a:solidFill>
              </a:rPr>
              <a:t>EPA-State 2016 Model Evaluation Forum </a:t>
            </a:r>
            <a:endParaRPr lang="en-US" sz="3200" dirty="0"/>
          </a:p>
        </p:txBody>
      </p:sp>
    </p:spTree>
    <p:extLst>
      <p:ext uri="{BB962C8B-B14F-4D97-AF65-F5344CB8AC3E}">
        <p14:creationId xmlns:p14="http://schemas.microsoft.com/office/powerpoint/2010/main" val="39010254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32"/>
            <a:ext cx="8229600" cy="4926616"/>
          </a:xfrm>
        </p:spPr>
        <p:txBody>
          <a:bodyPr>
            <a:normAutofit fontScale="62500" lnSpcReduction="20000"/>
          </a:bodyPr>
          <a:lstStyle/>
          <a:p>
            <a:pPr>
              <a:spcBef>
                <a:spcPts val="600"/>
              </a:spcBef>
              <a:spcAft>
                <a:spcPts val="600"/>
              </a:spcAft>
            </a:pPr>
            <a:r>
              <a:rPr lang="en-US" dirty="0"/>
              <a:t>Data will begin to be released the first week of October (see </a:t>
            </a:r>
            <a:r>
              <a:rPr lang="en-US" dirty="0">
                <a:hlinkClick r:id="rId2"/>
              </a:rPr>
              <a:t>http://views.cira.colostate.edu/wiki/wiki/9169#2016v1-Platform</a:t>
            </a:r>
            <a:r>
              <a:rPr lang="en-US" dirty="0"/>
              <a:t> )</a:t>
            </a:r>
          </a:p>
          <a:p>
            <a:pPr>
              <a:spcBef>
                <a:spcPts val="600"/>
              </a:spcBef>
              <a:spcAft>
                <a:spcPts val="600"/>
              </a:spcAft>
            </a:pPr>
            <a:r>
              <a:rPr lang="en-US" dirty="0"/>
              <a:t>Draft and final documentation will be posted</a:t>
            </a:r>
          </a:p>
          <a:p>
            <a:pPr>
              <a:spcBef>
                <a:spcPts val="600"/>
              </a:spcBef>
              <a:spcAft>
                <a:spcPts val="600"/>
              </a:spcAft>
            </a:pPr>
            <a:r>
              <a:rPr lang="en-US" dirty="0"/>
              <a:t>SMOKE will be run for future years</a:t>
            </a:r>
          </a:p>
          <a:p>
            <a:pPr>
              <a:spcBef>
                <a:spcPts val="600"/>
              </a:spcBef>
              <a:spcAft>
                <a:spcPts val="600"/>
              </a:spcAft>
            </a:pPr>
            <a:r>
              <a:rPr lang="en-US" dirty="0"/>
              <a:t>Plots and summaries will be generated and posted</a:t>
            </a:r>
          </a:p>
          <a:p>
            <a:pPr>
              <a:spcBef>
                <a:spcPts val="600"/>
              </a:spcBef>
              <a:spcAft>
                <a:spcPts val="600"/>
              </a:spcAft>
            </a:pPr>
            <a:r>
              <a:rPr lang="en-US" dirty="0"/>
              <a:t>Air quality modeling with 2016v1 will begin</a:t>
            </a:r>
          </a:p>
          <a:p>
            <a:pPr>
              <a:spcBef>
                <a:spcPts val="600"/>
              </a:spcBef>
              <a:spcAft>
                <a:spcPts val="600"/>
              </a:spcAft>
            </a:pPr>
            <a:r>
              <a:rPr lang="en-US" dirty="0"/>
              <a:t>Workgroups to determine future steps – merge with other work groups, continue as before, meet at reduced frequency, etc.</a:t>
            </a:r>
          </a:p>
          <a:p>
            <a:pPr>
              <a:spcBef>
                <a:spcPts val="1200"/>
              </a:spcBef>
            </a:pPr>
            <a:r>
              <a:rPr lang="en-US" dirty="0"/>
              <a:t>We would appreciate information on prospective uses of the v1 platform</a:t>
            </a:r>
            <a:endParaRPr lang="en-US" b="1" dirty="0"/>
          </a:p>
          <a:p>
            <a:pPr>
              <a:spcBef>
                <a:spcPts val="1200"/>
              </a:spcBef>
            </a:pPr>
            <a:r>
              <a:rPr lang="en-US" dirty="0"/>
              <a:t>Outreach calls by the Collaborative will report out on uses and provide updates: </a:t>
            </a:r>
            <a:r>
              <a:rPr lang="en-US" b="1" dirty="0"/>
              <a:t>mark your calendar</a:t>
            </a:r>
          </a:p>
          <a:p>
            <a:pPr marL="109728" indent="0">
              <a:buNone/>
            </a:pPr>
            <a:endParaRPr lang="en-US" b="1" u="sng" dirty="0"/>
          </a:p>
          <a:p>
            <a:pPr marL="109728" indent="0" algn="ctr">
              <a:buNone/>
            </a:pPr>
            <a:r>
              <a:rPr lang="en-US" b="1" u="sng" dirty="0"/>
              <a:t>Next outreach call:</a:t>
            </a:r>
          </a:p>
          <a:p>
            <a:pPr marL="109728" indent="0" algn="ctr">
              <a:buNone/>
            </a:pPr>
            <a:r>
              <a:rPr lang="en-US" b="1" u="sng" dirty="0"/>
              <a:t>Thursday, January 23, 2020 at 12:00 Eastern</a:t>
            </a:r>
          </a:p>
        </p:txBody>
      </p:sp>
      <p:sp>
        <p:nvSpPr>
          <p:cNvPr id="3" name="Slide Number Placeholder 2"/>
          <p:cNvSpPr>
            <a:spLocks noGrp="1"/>
          </p:cNvSpPr>
          <p:nvPr>
            <p:ph type="sldNum" sz="quarter" idx="12"/>
          </p:nvPr>
        </p:nvSpPr>
        <p:spPr/>
        <p:txBody>
          <a:bodyPr/>
          <a:lstStyle/>
          <a:p>
            <a:fld id="{61C894BD-DCE2-4A96-A9AF-225BBEAC2A40}" type="slidenum">
              <a:rPr lang="en-US" smtClean="0"/>
              <a:pPr/>
              <a:t>83</a:t>
            </a:fld>
            <a:endParaRPr lang="en-US"/>
          </a:p>
        </p:txBody>
      </p:sp>
      <p:sp>
        <p:nvSpPr>
          <p:cNvPr id="4" name="Title 3"/>
          <p:cNvSpPr>
            <a:spLocks noGrp="1"/>
          </p:cNvSpPr>
          <p:nvPr>
            <p:ph type="title"/>
          </p:nvPr>
        </p:nvSpPr>
        <p:spPr/>
        <p:txBody>
          <a:bodyPr>
            <a:normAutofit fontScale="90000"/>
          </a:bodyPr>
          <a:lstStyle/>
          <a:p>
            <a:r>
              <a:rPr lang="en-US" dirty="0"/>
              <a:t>Inventory Collaborative Next Steps</a:t>
            </a:r>
          </a:p>
        </p:txBody>
      </p:sp>
    </p:spTree>
    <p:extLst>
      <p:ext uri="{BB962C8B-B14F-4D97-AF65-F5344CB8AC3E}">
        <p14:creationId xmlns:p14="http://schemas.microsoft.com/office/powerpoint/2010/main" val="1475819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389929"/>
            <a:ext cx="8382000" cy="5468071"/>
          </a:xfrm>
        </p:spPr>
        <p:txBody>
          <a:bodyPr>
            <a:normAutofit/>
          </a:bodyPr>
          <a:lstStyle/>
          <a:p>
            <a:pPr>
              <a:spcAft>
                <a:spcPts val="600"/>
              </a:spcAft>
            </a:pPr>
            <a:r>
              <a:rPr lang="en-US" sz="2400" dirty="0"/>
              <a:t>These slides, answers to the questions posed during this webinar, notes: </a:t>
            </a:r>
          </a:p>
          <a:p>
            <a:pPr lvl="1">
              <a:spcAft>
                <a:spcPts val="600"/>
              </a:spcAft>
            </a:pPr>
            <a:r>
              <a:rPr lang="en-US" sz="2000" dirty="0">
                <a:hlinkClick r:id="rId3"/>
              </a:rPr>
              <a:t>http://views.cira.colostate.edu/wiki/wiki/11202</a:t>
            </a:r>
            <a:r>
              <a:rPr lang="en-US" sz="2000" dirty="0"/>
              <a:t> </a:t>
            </a:r>
          </a:p>
          <a:p>
            <a:pPr>
              <a:spcAft>
                <a:spcPts val="600"/>
              </a:spcAft>
            </a:pPr>
            <a:r>
              <a:rPr lang="en-US" sz="2400" dirty="0"/>
              <a:t>Main National Inventory Collaborative Wiki includes workgroup wikis, documentation, etc:</a:t>
            </a:r>
            <a:endParaRPr lang="en-US" sz="2400" dirty="0">
              <a:hlinkClick r:id="" action="ppaction://noaction"/>
            </a:endParaRPr>
          </a:p>
          <a:p>
            <a:pPr marL="109728" indent="0" algn="ctr">
              <a:spcAft>
                <a:spcPts val="600"/>
              </a:spcAft>
              <a:buNone/>
            </a:pPr>
            <a:r>
              <a:rPr lang="en-US" sz="2000" dirty="0">
                <a:hlinkClick r:id="rId4"/>
              </a:rPr>
              <a:t>http://views.cira.colostate.edu/wiki/wiki/9169</a:t>
            </a:r>
            <a:endParaRPr lang="en-US" sz="2000" dirty="0"/>
          </a:p>
          <a:p>
            <a:pPr>
              <a:spcAft>
                <a:spcPts val="600"/>
              </a:spcAft>
            </a:pPr>
            <a:r>
              <a:rPr lang="en-US" sz="2400" dirty="0"/>
              <a:t>LADCO Plot Viewer</a:t>
            </a:r>
            <a:r>
              <a:rPr lang="en-US" sz="2400" dirty="0">
                <a:hlinkClick r:id="rId5"/>
              </a:rPr>
              <a:t> </a:t>
            </a:r>
          </a:p>
          <a:p>
            <a:pPr marL="109728" indent="0" algn="ctr">
              <a:spcAft>
                <a:spcPts val="600"/>
              </a:spcAft>
              <a:buNone/>
            </a:pPr>
            <a:r>
              <a:rPr lang="en-US" sz="2000" dirty="0">
                <a:hlinkClick r:id="rId5"/>
              </a:rPr>
              <a:t>https://www.ladco.org/technical/modeling-results/2016-inventory-collaborative/</a:t>
            </a:r>
            <a:endParaRPr lang="en-US" sz="2000" dirty="0"/>
          </a:p>
          <a:p>
            <a:pPr>
              <a:spcAft>
                <a:spcPts val="600"/>
              </a:spcAft>
            </a:pPr>
            <a:r>
              <a:rPr lang="en-US" sz="2400" dirty="0"/>
              <a:t>IWDW Interactive Plotting Tool</a:t>
            </a:r>
          </a:p>
          <a:p>
            <a:pPr marL="109728" indent="0" algn="ctr">
              <a:spcAft>
                <a:spcPts val="600"/>
              </a:spcAft>
              <a:buNone/>
            </a:pPr>
            <a:r>
              <a:rPr lang="en-US" sz="2000" dirty="0">
                <a:hlinkClick r:id="rId6"/>
              </a:rPr>
              <a:t>http://vibe.cira.colostate.edu/iwdwx/Emissions/2016EMP</a:t>
            </a:r>
            <a:endParaRPr lang="en-US" sz="2000" dirty="0"/>
          </a:p>
          <a:p>
            <a:pPr marL="109728" indent="0">
              <a:buNone/>
            </a:pPr>
            <a:endParaRPr lang="en-US" sz="2400" dirty="0"/>
          </a:p>
          <a:p>
            <a:pPr marL="109728" indent="0">
              <a:buNone/>
            </a:pPr>
            <a:endParaRPr lang="en-US" sz="20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84</a:t>
            </a:fld>
            <a:endParaRPr lang="en-US"/>
          </a:p>
        </p:txBody>
      </p:sp>
      <p:sp>
        <p:nvSpPr>
          <p:cNvPr id="4" name="Title 3"/>
          <p:cNvSpPr>
            <a:spLocks noGrp="1"/>
          </p:cNvSpPr>
          <p:nvPr>
            <p:ph type="title"/>
          </p:nvPr>
        </p:nvSpPr>
        <p:spPr/>
        <p:txBody>
          <a:bodyPr>
            <a:normAutofit fontScale="90000"/>
          </a:bodyPr>
          <a:lstStyle/>
          <a:p>
            <a:r>
              <a:rPr lang="en-US" dirty="0"/>
              <a:t>Inventory Collaborative Wiki Links</a:t>
            </a:r>
          </a:p>
        </p:txBody>
      </p:sp>
    </p:spTree>
    <p:extLst>
      <p:ext uri="{BB962C8B-B14F-4D97-AF65-F5344CB8AC3E}">
        <p14:creationId xmlns:p14="http://schemas.microsoft.com/office/powerpoint/2010/main" val="1374669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A76CD5-E9D4-46D7-A36C-E758EF196E51}"/>
              </a:ext>
            </a:extLst>
          </p:cNvPr>
          <p:cNvPicPr>
            <a:picLocks noGrp="1" noChangeAspect="1"/>
          </p:cNvPicPr>
          <p:nvPr>
            <p:ph idx="1"/>
          </p:nvPr>
        </p:nvPicPr>
        <p:blipFill>
          <a:blip r:embed="rId2"/>
          <a:stretch>
            <a:fillRect/>
          </a:stretch>
        </p:blipFill>
        <p:spPr>
          <a:xfrm>
            <a:off x="735968" y="1936337"/>
            <a:ext cx="7408285" cy="4693063"/>
          </a:xfrm>
          <a:prstGeom prst="rect">
            <a:avLst/>
          </a:prstGeom>
        </p:spPr>
      </p:pic>
      <p:sp>
        <p:nvSpPr>
          <p:cNvPr id="3" name="Slide Number Placeholder 2">
            <a:extLst>
              <a:ext uri="{FF2B5EF4-FFF2-40B4-BE49-F238E27FC236}">
                <a16:creationId xmlns:a16="http://schemas.microsoft.com/office/drawing/2014/main" id="{EA16A848-38CC-47A5-A893-EB82C5D9A433}"/>
              </a:ext>
            </a:extLst>
          </p:cNvPr>
          <p:cNvSpPr>
            <a:spLocks noGrp="1"/>
          </p:cNvSpPr>
          <p:nvPr>
            <p:ph type="sldNum" sz="quarter" idx="12"/>
          </p:nvPr>
        </p:nvSpPr>
        <p:spPr/>
        <p:txBody>
          <a:bodyPr/>
          <a:lstStyle/>
          <a:p>
            <a:fld id="{61C894BD-DCE2-4A96-A9AF-225BBEAC2A40}" type="slidenum">
              <a:rPr lang="en-US" smtClean="0"/>
              <a:pPr/>
              <a:t>9</a:t>
            </a:fld>
            <a:endParaRPr lang="en-US"/>
          </a:p>
        </p:txBody>
      </p:sp>
      <p:sp>
        <p:nvSpPr>
          <p:cNvPr id="4" name="Title 3">
            <a:extLst>
              <a:ext uri="{FF2B5EF4-FFF2-40B4-BE49-F238E27FC236}">
                <a16:creationId xmlns:a16="http://schemas.microsoft.com/office/drawing/2014/main" id="{DED53C0B-A862-49AA-B99E-CC95D8826602}"/>
              </a:ext>
            </a:extLst>
          </p:cNvPr>
          <p:cNvSpPr>
            <a:spLocks noGrp="1"/>
          </p:cNvSpPr>
          <p:nvPr>
            <p:ph type="title"/>
          </p:nvPr>
        </p:nvSpPr>
        <p:spPr/>
        <p:txBody>
          <a:bodyPr/>
          <a:lstStyle/>
          <a:p>
            <a:r>
              <a:rPr lang="en-US" dirty="0"/>
              <a:t>Downloading from IWDW</a:t>
            </a:r>
          </a:p>
        </p:txBody>
      </p:sp>
      <p:sp>
        <p:nvSpPr>
          <p:cNvPr id="6" name="TextBox 5">
            <a:extLst>
              <a:ext uri="{FF2B5EF4-FFF2-40B4-BE49-F238E27FC236}">
                <a16:creationId xmlns:a16="http://schemas.microsoft.com/office/drawing/2014/main" id="{FE9F1C15-7135-4E07-86E8-807047F6AE04}"/>
              </a:ext>
            </a:extLst>
          </p:cNvPr>
          <p:cNvSpPr txBox="1"/>
          <p:nvPr/>
        </p:nvSpPr>
        <p:spPr>
          <a:xfrm>
            <a:off x="228600" y="1228451"/>
            <a:ext cx="8427307" cy="707886"/>
          </a:xfrm>
          <a:prstGeom prst="rect">
            <a:avLst/>
          </a:prstGeom>
          <a:noFill/>
        </p:spPr>
        <p:txBody>
          <a:bodyPr wrap="none" rtlCol="0">
            <a:spAutoFit/>
          </a:bodyPr>
          <a:lstStyle/>
          <a:p>
            <a:r>
              <a:rPr lang="en-US" sz="2000" dirty="0"/>
              <a:t>Once you log in with your account and choose the Collaborative </a:t>
            </a:r>
          </a:p>
          <a:p>
            <a:r>
              <a:rPr lang="en-US" sz="2000" dirty="0"/>
              <a:t>2016 beta platform, select the components you want to download</a:t>
            </a:r>
          </a:p>
        </p:txBody>
      </p:sp>
    </p:spTree>
    <p:extLst>
      <p:ext uri="{BB962C8B-B14F-4D97-AF65-F5344CB8AC3E}">
        <p14:creationId xmlns:p14="http://schemas.microsoft.com/office/powerpoint/2010/main" val="9643966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6B6D1B4E-B8B6-444B-80A4-DE16F9494F54}">
  <ds:schemaRefs>
    <ds:schemaRef ds:uri="ESRI.ArcGIS.Mapping.OfficeIntegration.PowerPointInfo"/>
  </ds:schemaRefs>
</ds:datastoreItem>
</file>

<file path=customXml/itemProps10.xml><?xml version="1.0" encoding="utf-8"?>
<ds:datastoreItem xmlns:ds="http://schemas.openxmlformats.org/officeDocument/2006/customXml" ds:itemID="{48F0FB1C-C456-4A1D-8CC5-B4033E33AB0F}">
  <ds:schemaRefs>
    <ds:schemaRef ds:uri="ESRI.ArcGIS.Mapping.OfficeIntegration.PowerPointInfo"/>
  </ds:schemaRefs>
</ds:datastoreItem>
</file>

<file path=customXml/itemProps11.xml><?xml version="1.0" encoding="utf-8"?>
<ds:datastoreItem xmlns:ds="http://schemas.openxmlformats.org/officeDocument/2006/customXml" ds:itemID="{50CD9E59-0B5A-4413-9F50-14761092B7E1}">
  <ds:schemaRefs>
    <ds:schemaRef ds:uri="ESRI.ArcGIS.Mapping.OfficeIntegration.PowerPointInfo"/>
  </ds:schemaRefs>
</ds:datastoreItem>
</file>

<file path=customXml/itemProps12.xml><?xml version="1.0" encoding="utf-8"?>
<ds:datastoreItem xmlns:ds="http://schemas.openxmlformats.org/officeDocument/2006/customXml" ds:itemID="{31445752-0BB8-47F7-B942-09BBD830590E}">
  <ds:schemaRefs>
    <ds:schemaRef ds:uri="ESRI.ArcGIS.Mapping.OfficeIntegration.PowerPointInfo"/>
  </ds:schemaRefs>
</ds:datastoreItem>
</file>

<file path=customXml/itemProps13.xml><?xml version="1.0" encoding="utf-8"?>
<ds:datastoreItem xmlns:ds="http://schemas.openxmlformats.org/officeDocument/2006/customXml" ds:itemID="{797DBD2A-8B2D-43FE-84D3-2D3A1E1B9E95}">
  <ds:schemaRefs>
    <ds:schemaRef ds:uri="ESRI.ArcGIS.Mapping.OfficeIntegration.PowerPointInfo"/>
  </ds:schemaRefs>
</ds:datastoreItem>
</file>

<file path=customXml/itemProps14.xml><?xml version="1.0" encoding="utf-8"?>
<ds:datastoreItem xmlns:ds="http://schemas.openxmlformats.org/officeDocument/2006/customXml" ds:itemID="{FC9053D9-C5D6-4FA8-971A-7CD6A31946BF}">
  <ds:schemaRefs>
    <ds:schemaRef ds:uri="ESRI.ArcGIS.Mapping.OfficeIntegration.PowerPointInfo"/>
  </ds:schemaRefs>
</ds:datastoreItem>
</file>

<file path=customXml/itemProps15.xml><?xml version="1.0" encoding="utf-8"?>
<ds:datastoreItem xmlns:ds="http://schemas.openxmlformats.org/officeDocument/2006/customXml" ds:itemID="{348D4CD6-20DA-40AF-ABE9-8B3D566D5421}">
  <ds:schemaRefs>
    <ds:schemaRef ds:uri="ESRI.ArcGIS.Mapping.OfficeIntegration.PowerPointInfo"/>
  </ds:schemaRefs>
</ds:datastoreItem>
</file>

<file path=customXml/itemProps16.xml><?xml version="1.0" encoding="utf-8"?>
<ds:datastoreItem xmlns:ds="http://schemas.openxmlformats.org/officeDocument/2006/customXml" ds:itemID="{29794887-C518-4D97-BC9D-89C61528CB49}">
  <ds:schemaRefs>
    <ds:schemaRef ds:uri="ESRI.ArcGIS.Mapping.OfficeIntegration.PowerPointInfo"/>
  </ds:schemaRefs>
</ds:datastoreItem>
</file>

<file path=customXml/itemProps17.xml><?xml version="1.0" encoding="utf-8"?>
<ds:datastoreItem xmlns:ds="http://schemas.openxmlformats.org/officeDocument/2006/customXml" ds:itemID="{6D016994-A4BB-4DE6-8264-70CA73C6EAA7}">
  <ds:schemaRefs>
    <ds:schemaRef ds:uri="ESRI.ArcGIS.Mapping.OfficeIntegration.PowerPointInfo"/>
  </ds:schemaRefs>
</ds:datastoreItem>
</file>

<file path=customXml/itemProps18.xml><?xml version="1.0" encoding="utf-8"?>
<ds:datastoreItem xmlns:ds="http://schemas.openxmlformats.org/officeDocument/2006/customXml" ds:itemID="{662D36E8-DE20-4AED-9940-69A0BE2D84E7}">
  <ds:schemaRefs>
    <ds:schemaRef ds:uri="ESRI.ArcGIS.Mapping.OfficeIntegration.PowerPointInfo"/>
  </ds:schemaRefs>
</ds:datastoreItem>
</file>

<file path=customXml/itemProps19.xml><?xml version="1.0" encoding="utf-8"?>
<ds:datastoreItem xmlns:ds="http://schemas.openxmlformats.org/officeDocument/2006/customXml" ds:itemID="{F7D31E0E-6374-4E99-90B3-439DA6A76D3A}">
  <ds:schemaRefs>
    <ds:schemaRef ds:uri="ESRI.ArcGIS.Mapping.OfficeIntegration.PowerPointInfo"/>
  </ds:schemaRefs>
</ds:datastoreItem>
</file>

<file path=customXml/itemProps2.xml><?xml version="1.0" encoding="utf-8"?>
<ds:datastoreItem xmlns:ds="http://schemas.openxmlformats.org/officeDocument/2006/customXml" ds:itemID="{8FA5E24A-B739-4AD9-94C3-38E47BC0F6BB}">
  <ds:schemaRefs>
    <ds:schemaRef ds:uri="ESRI.ArcGIS.Mapping.OfficeIntegration.PowerPointInfo"/>
  </ds:schemaRefs>
</ds:datastoreItem>
</file>

<file path=customXml/itemProps20.xml><?xml version="1.0" encoding="utf-8"?>
<ds:datastoreItem xmlns:ds="http://schemas.openxmlformats.org/officeDocument/2006/customXml" ds:itemID="{56755ED1-8DEC-4C31-9EB5-306F4554FF52}">
  <ds:schemaRefs>
    <ds:schemaRef ds:uri="ESRI.ArcGIS.Mapping.OfficeIntegration.PowerPointInfo"/>
  </ds:schemaRefs>
</ds:datastoreItem>
</file>

<file path=customXml/itemProps21.xml><?xml version="1.0" encoding="utf-8"?>
<ds:datastoreItem xmlns:ds="http://schemas.openxmlformats.org/officeDocument/2006/customXml" ds:itemID="{A79BA03B-6F19-4BC3-97AA-69755011708C}">
  <ds:schemaRefs>
    <ds:schemaRef ds:uri="ESRI.ArcGIS.Mapping.OfficeIntegration.PowerPointInfo"/>
  </ds:schemaRefs>
</ds:datastoreItem>
</file>

<file path=customXml/itemProps22.xml><?xml version="1.0" encoding="utf-8"?>
<ds:datastoreItem xmlns:ds="http://schemas.openxmlformats.org/officeDocument/2006/customXml" ds:itemID="{CD749674-8BF3-4471-BE8D-03F2EDE011D7}">
  <ds:schemaRefs>
    <ds:schemaRef ds:uri="ESRI.ArcGIS.Mapping.OfficeIntegration.PowerPointInfo"/>
  </ds:schemaRefs>
</ds:datastoreItem>
</file>

<file path=customXml/itemProps3.xml><?xml version="1.0" encoding="utf-8"?>
<ds:datastoreItem xmlns:ds="http://schemas.openxmlformats.org/officeDocument/2006/customXml" ds:itemID="{A6D933E6-E4ED-48B3-9FE3-28A5E1C8862E}">
  <ds:schemaRefs>
    <ds:schemaRef ds:uri="ESRI.ArcGIS.Mapping.OfficeIntegration.PowerPointInfo"/>
  </ds:schemaRefs>
</ds:datastoreItem>
</file>

<file path=customXml/itemProps4.xml><?xml version="1.0" encoding="utf-8"?>
<ds:datastoreItem xmlns:ds="http://schemas.openxmlformats.org/officeDocument/2006/customXml" ds:itemID="{72910EF0-F426-475D-8079-DA53016E7EB2}">
  <ds:schemaRefs>
    <ds:schemaRef ds:uri="ESRI.ArcGIS.Mapping.OfficeIntegration.PowerPointInfo"/>
  </ds:schemaRefs>
</ds:datastoreItem>
</file>

<file path=customXml/itemProps5.xml><?xml version="1.0" encoding="utf-8"?>
<ds:datastoreItem xmlns:ds="http://schemas.openxmlformats.org/officeDocument/2006/customXml" ds:itemID="{DCD52D16-A077-4697-8ADB-C282764ACC9F}">
  <ds:schemaRefs>
    <ds:schemaRef ds:uri="ESRI.ArcGIS.Mapping.OfficeIntegration.PowerPointInfo"/>
  </ds:schemaRefs>
</ds:datastoreItem>
</file>

<file path=customXml/itemProps6.xml><?xml version="1.0" encoding="utf-8"?>
<ds:datastoreItem xmlns:ds="http://schemas.openxmlformats.org/officeDocument/2006/customXml" ds:itemID="{5849F10C-1EDF-470C-96E1-C278E573671C}">
  <ds:schemaRefs>
    <ds:schemaRef ds:uri="ESRI.ArcGIS.Mapping.OfficeIntegration.PowerPointInfo"/>
  </ds:schemaRefs>
</ds:datastoreItem>
</file>

<file path=customXml/itemProps7.xml><?xml version="1.0" encoding="utf-8"?>
<ds:datastoreItem xmlns:ds="http://schemas.openxmlformats.org/officeDocument/2006/customXml" ds:itemID="{57EA4392-1F97-48D3-9640-FE37E926AA5F}">
  <ds:schemaRefs>
    <ds:schemaRef ds:uri="ESRI.ArcGIS.Mapping.OfficeIntegration.PowerPointInfo"/>
  </ds:schemaRefs>
</ds:datastoreItem>
</file>

<file path=customXml/itemProps8.xml><?xml version="1.0" encoding="utf-8"?>
<ds:datastoreItem xmlns:ds="http://schemas.openxmlformats.org/officeDocument/2006/customXml" ds:itemID="{85626E13-5A8E-44EB-AA97-98082CEA00E8}">
  <ds:schemaRefs>
    <ds:schemaRef ds:uri="ESRI.ArcGIS.Mapping.OfficeIntegration.PowerPointInfo"/>
  </ds:schemaRefs>
</ds:datastoreItem>
</file>

<file path=customXml/itemProps9.xml><?xml version="1.0" encoding="utf-8"?>
<ds:datastoreItem xmlns:ds="http://schemas.openxmlformats.org/officeDocument/2006/customXml" ds:itemID="{F5B719FC-7BB1-4320-A5D2-3354DE8295AC}">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Concourse</Template>
  <TotalTime>60831</TotalTime>
  <Words>5773</Words>
  <Application>Microsoft Office PowerPoint</Application>
  <PresentationFormat>On-screen Show (4:3)</PresentationFormat>
  <Paragraphs>868</Paragraphs>
  <Slides>84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Arial</vt:lpstr>
      <vt:lpstr>Calibri</vt:lpstr>
      <vt:lpstr>Lucida Sans Unicode</vt:lpstr>
      <vt:lpstr>Verdana</vt:lpstr>
      <vt:lpstr>Wingdings 2</vt:lpstr>
      <vt:lpstr>Wingdings 3</vt:lpstr>
      <vt:lpstr>Concourse</vt:lpstr>
      <vt:lpstr>Quarterly Update on the National Inventory Collaborative</vt:lpstr>
      <vt:lpstr>Webinar Ground Rules: Questions?</vt:lpstr>
      <vt:lpstr>Overview of the Platform Collaborative</vt:lpstr>
      <vt:lpstr>2016 EMP Schedule</vt:lpstr>
      <vt:lpstr>Organizational Structure</vt:lpstr>
      <vt:lpstr>Objectives of Today’s Webinar</vt:lpstr>
      <vt:lpstr>2016 Beta Release Recap</vt:lpstr>
      <vt:lpstr>Beta Release Contents on IWDW</vt:lpstr>
      <vt:lpstr>Downloading from IWDW</vt:lpstr>
      <vt:lpstr>2016 beta Release Documentation</vt:lpstr>
      <vt:lpstr>2016 Alpha/Beta Known Use Cases</vt:lpstr>
      <vt:lpstr>Status of the 2016v1 platform</vt:lpstr>
      <vt:lpstr>Data to Include in 2016v1 Release Early October</vt:lpstr>
      <vt:lpstr>Specific items not ready next week</vt:lpstr>
      <vt:lpstr>Collaborative Workgroup Reports</vt:lpstr>
      <vt:lpstr>Electricity Generating  Units (EGU) Workgroup</vt:lpstr>
      <vt:lpstr>EGU Workgroup: 2016v1</vt:lpstr>
      <vt:lpstr>EGU Workgroup: ERTAC-EGU</vt:lpstr>
      <vt:lpstr>EGU Workgroup: ERTAC-EGU</vt:lpstr>
      <vt:lpstr>EGU Workgroup: IPM</vt:lpstr>
      <vt:lpstr>EGU Workgroup: IPM</vt:lpstr>
      <vt:lpstr>Non-EGU Point Workgroup</vt:lpstr>
      <vt:lpstr>Non-EGU Point Workgroup: Base Year Updates</vt:lpstr>
      <vt:lpstr>Non-EGU Point Workgroup: Future Year Updates</vt:lpstr>
      <vt:lpstr>PowerPoint Presentation</vt:lpstr>
      <vt:lpstr>NonPoint Workgroup</vt:lpstr>
      <vt:lpstr>NonPoint Workgroup: Base Year Updates</vt:lpstr>
      <vt:lpstr>NonPoint Workgroup: Future Year Updates</vt:lpstr>
      <vt:lpstr>PowerPoint Presentation</vt:lpstr>
      <vt:lpstr>PowerPoint Presentation</vt:lpstr>
      <vt:lpstr>PowerPoint Presentation</vt:lpstr>
      <vt:lpstr>PowerPoint Presentation</vt:lpstr>
      <vt:lpstr>Onroad Mobile Workgroup</vt:lpstr>
      <vt:lpstr>Onroad Workgroup: 2016v1</vt:lpstr>
      <vt:lpstr>New Onroad Input Data for 2016v1 </vt:lpstr>
      <vt:lpstr>2016v1 Representative Counties</vt:lpstr>
      <vt:lpstr>Default 2016 age distributions Nationwide average</vt:lpstr>
      <vt:lpstr>12km Gridded 2016v1 Onroad NOx Emissions</vt:lpstr>
      <vt:lpstr>Gridded Onroad NOx v1-beta</vt:lpstr>
      <vt:lpstr>2016v1 Platform Con. US Onroad Emissions Compared to 2016beta</vt:lpstr>
      <vt:lpstr>Total Onroad NOx 202x-2016</vt:lpstr>
      <vt:lpstr>Nonroad Mobile Workgroup</vt:lpstr>
      <vt:lpstr>PowerPoint Presentation</vt:lpstr>
      <vt:lpstr>Nonroad Workgroup: 2016v1</vt:lpstr>
      <vt:lpstr>Nonroad Workgroup: 2016v1</vt:lpstr>
      <vt:lpstr>Nonroad Workgroup: 2016v1</vt:lpstr>
      <vt:lpstr>Commercial Marine Vessel (CMV) Workgroup</vt:lpstr>
      <vt:lpstr>Marine Workgroup: 2016v1 Status</vt:lpstr>
      <vt:lpstr>Marine Workgroup: 2016v1</vt:lpstr>
      <vt:lpstr>CMV C3 Annual Total NOx Emissions</vt:lpstr>
      <vt:lpstr>CMV C1C2 Annual Total NOx Emissions</vt:lpstr>
      <vt:lpstr>Difference between 2016v1 and 2016beta CMV Annual NOx Emissions</vt:lpstr>
      <vt:lpstr>Rail Workgroup </vt:lpstr>
      <vt:lpstr>Rail Workgroup: 2016v1</vt:lpstr>
      <vt:lpstr>Projection Methodology Overview </vt:lpstr>
      <vt:lpstr>Rail Workgroup: 2016v1</vt:lpstr>
      <vt:lpstr>Line Haul Projection Results</vt:lpstr>
      <vt:lpstr>Oil and Gas Workgroup</vt:lpstr>
      <vt:lpstr>Oil and Gas Emissions Workgroup</vt:lpstr>
      <vt:lpstr>Oil and Gas Emissions Workgroup</vt:lpstr>
      <vt:lpstr>PowerPoint Presentation</vt:lpstr>
      <vt:lpstr>WRAP Oil and Gas Work Group</vt:lpstr>
      <vt:lpstr>Western 7-state Baseline O&amp;G EI data replacement for National Emissions Collaborative v1 release</vt:lpstr>
      <vt:lpstr>Williston Basin CASINGHEAD Gas Revision</vt:lpstr>
      <vt:lpstr>Colorado Emission Inventory Updates</vt:lpstr>
      <vt:lpstr>Speciation Profile Updates &amp; Projections Deliverables </vt:lpstr>
      <vt:lpstr>Biogenic Emissions Workgroup</vt:lpstr>
      <vt:lpstr>Biogenic Emissions Workgroup</vt:lpstr>
      <vt:lpstr>PowerPoint Presentation</vt:lpstr>
      <vt:lpstr>PowerPoint Presentation</vt:lpstr>
      <vt:lpstr>Fires Workgroup (Agricultural, prescribed and wildland fires)</vt:lpstr>
      <vt:lpstr>Fires Emissions Workgroup</vt:lpstr>
      <vt:lpstr>Fires Emissions Workgroup</vt:lpstr>
      <vt:lpstr>Results: U.S. Type Monthly</vt:lpstr>
      <vt:lpstr>PowerPoint Presentation</vt:lpstr>
      <vt:lpstr>PowerPoint Presentation</vt:lpstr>
      <vt:lpstr>International Emissions</vt:lpstr>
      <vt:lpstr>Emissions Modeling Workgroup</vt:lpstr>
      <vt:lpstr>Emissions Modeling Workgroup</vt:lpstr>
      <vt:lpstr>Emissions Modeling Workgroup</vt:lpstr>
      <vt:lpstr>Emissions Modeling Workgroup</vt:lpstr>
      <vt:lpstr>EPA-State 2016 Model Evaluation Forum </vt:lpstr>
      <vt:lpstr>Inventory Collaborative Next Steps</vt:lpstr>
      <vt:lpstr>Inventory Collaborative Wiki Links</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 Houyoux</dc:creator>
  <cp:lastModifiedBy>Eyth, Alison</cp:lastModifiedBy>
  <cp:revision>1187</cp:revision>
  <cp:lastPrinted>2017-12-04T21:57:59Z</cp:lastPrinted>
  <dcterms:created xsi:type="dcterms:W3CDTF">2011-06-13T20:10:16Z</dcterms:created>
  <dcterms:modified xsi:type="dcterms:W3CDTF">2019-09-26T15:16:10Z</dcterms:modified>
</cp:coreProperties>
</file>